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entation.xml" ContentType="application/vnd.openxmlformats-officedocument.presentationml.presentation.main+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8.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56.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8"/>
  </p:notesMasterIdLst>
  <p:sldIdLst>
    <p:sldId id="256" r:id="rId2"/>
    <p:sldId id="257" r:id="rId3"/>
    <p:sldId id="334" r:id="rId4"/>
    <p:sldId id="335" r:id="rId5"/>
    <p:sldId id="258" r:id="rId6"/>
    <p:sldId id="260" r:id="rId7"/>
    <p:sldId id="333" r:id="rId8"/>
    <p:sldId id="336" r:id="rId9"/>
    <p:sldId id="262" r:id="rId10"/>
    <p:sldId id="263" r:id="rId11"/>
    <p:sldId id="264" r:id="rId12"/>
    <p:sldId id="346" r:id="rId13"/>
    <p:sldId id="259" r:id="rId14"/>
    <p:sldId id="265" r:id="rId15"/>
    <p:sldId id="266" r:id="rId16"/>
    <p:sldId id="267" r:id="rId17"/>
    <p:sldId id="337" r:id="rId18"/>
    <p:sldId id="269" r:id="rId19"/>
    <p:sldId id="270" r:id="rId20"/>
    <p:sldId id="347" r:id="rId21"/>
    <p:sldId id="338" r:id="rId22"/>
    <p:sldId id="348" r:id="rId23"/>
    <p:sldId id="271" r:id="rId24"/>
    <p:sldId id="272" r:id="rId25"/>
    <p:sldId id="339" r:id="rId26"/>
    <p:sldId id="275" r:id="rId27"/>
    <p:sldId id="349" r:id="rId28"/>
    <p:sldId id="273" r:id="rId29"/>
    <p:sldId id="276" r:id="rId30"/>
    <p:sldId id="277" r:id="rId31"/>
    <p:sldId id="341" r:id="rId32"/>
    <p:sldId id="350" r:id="rId33"/>
    <p:sldId id="342" r:id="rId34"/>
    <p:sldId id="343" r:id="rId35"/>
    <p:sldId id="345" r:id="rId36"/>
    <p:sldId id="332" r:id="rId37"/>
    <p:sldId id="281" r:id="rId38"/>
    <p:sldId id="279" r:id="rId39"/>
    <p:sldId id="282" r:id="rId40"/>
    <p:sldId id="284" r:id="rId41"/>
    <p:sldId id="285" r:id="rId42"/>
    <p:sldId id="331"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726" autoAdjust="0"/>
  </p:normalViewPr>
  <p:slideViewPr>
    <p:cSldViewPr snapToGrid="0" snapToObjects="1">
      <p:cViewPr varScale="1">
        <p:scale>
          <a:sx n="100" d="100"/>
          <a:sy n="100" d="100"/>
        </p:scale>
        <p:origin x="19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95" Type="http://schemas.openxmlformats.org/officeDocument/2006/relationships/customXml" Target="../customXml/item3.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1143000" y="685800"/>
            <a:ext cx="4572000" cy="3429000"/>
          </a:xfrm>
          <a:prstGeom prst="rect">
            <a:avLst/>
          </a:prstGeom>
        </p:spPr>
        <p:txBody>
          <a:bodyPr/>
          <a:lstStyle/>
          <a:p>
            <a:endParaRPr/>
          </a:p>
        </p:txBody>
      </p:sp>
      <p:sp>
        <p:nvSpPr>
          <p:cNvPr id="112" name="Shape 11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7374323"/>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NURTURING</a:t>
            </a:r>
            <a:r>
              <a:rPr lang="en-US" baseline="0" dirty="0"/>
              <a:t> TRUST.  INSPIRING CONFIDENCE.  STRENGHENING  CREDIBILITY. WHEN PASTOR JUBILEE AND I DISCUSSED SEVERAL POSSIBLE THEMES TO ADDRESS IN THIS EVANGELICAL ALLIANCE SEMINAR,  I SUGGESTED WE FOCUS ON CHAPTER SIX AROUND THE THEME, “NURTURING THE TRUST OF THOSE WE LEAD,” HE IMMEDIATELY AND ENTHUSIASTICALLY  RESPONDED, “YES, WE NEED TO DISCUSS THIS THEME.” IF TIME PERMTTED, WE COULD TALK ABOUT “TRUSTING GOD.” SO VERY IMPORTANT. ALSO, WE COULD EXPLORE THE NEED AS LEADERS TO DEVELOP OUR TRUST IN </a:t>
            </a:r>
            <a:r>
              <a:rPr lang="en-US" i="1" baseline="0" dirty="0"/>
              <a:t>OTHERS</a:t>
            </a:r>
            <a:r>
              <a:rPr lang="en-US" baseline="0" dirty="0"/>
              <a:t>. </a:t>
            </a:r>
            <a:r>
              <a:rPr lang="en-US" baseline="0"/>
              <a:t>BUT IT </a:t>
            </a:r>
            <a:r>
              <a:rPr lang="en-US" baseline="0" dirty="0"/>
              <a:t>IS THIS THIRD COMPONANT OF TRUST, OF </a:t>
            </a:r>
            <a:r>
              <a:rPr lang="en-US" i="1" baseline="0" dirty="0"/>
              <a:t>“NURTURING THE TRUST OF THOSE WE LEAD</a:t>
            </a:r>
            <a:r>
              <a:rPr lang="en-US" baseline="0" dirty="0"/>
              <a:t>” THAT SEEMS TO ME  BE BE LACKING IN OUR DISCUSSION.</a:t>
            </a:r>
            <a:endParaRPr lang="en-US" dirty="0"/>
          </a:p>
        </p:txBody>
      </p:sp>
    </p:spTree>
    <p:extLst>
      <p:ext uri="{BB962C8B-B14F-4D97-AF65-F5344CB8AC3E}">
        <p14:creationId xmlns:p14="http://schemas.microsoft.com/office/powerpoint/2010/main" val="3971134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b="1" dirty="0"/>
              <a:t>Integrity:</a:t>
            </a:r>
            <a:r>
              <a:rPr lang="en-US" dirty="0"/>
              <a:t> honesty, consistency, and coherency. The basic element of Christian character. The same inside and outside. It is the #1 trait people want in leaders.”</a:t>
            </a:r>
          </a:p>
          <a:p>
            <a:pPr marL="0" marR="0" indent="0" defTabSz="457200" eaLnBrk="1" fontAlgn="auto" latinLnBrk="0" hangingPunct="1">
              <a:lnSpc>
                <a:spcPct val="100000"/>
              </a:lnSpc>
              <a:spcBef>
                <a:spcPts val="0"/>
              </a:spcBef>
              <a:spcAft>
                <a:spcPts val="0"/>
              </a:spcAft>
              <a:buClrTx/>
              <a:buSzTx/>
              <a:buFontTx/>
              <a:buNone/>
              <a:tabLst/>
              <a:defRPr/>
            </a:pPr>
            <a:r>
              <a:rPr lang="en-US" b="1" dirty="0"/>
              <a:t>From a biblical viewpoint</a:t>
            </a:r>
            <a:r>
              <a:rPr lang="en-US" dirty="0"/>
              <a:t>, it has to do with being morally sound,…to know what is important to God and consistently lives in light of what is important to Him.” To live our lives consistent with what we profess by faith.</a:t>
            </a:r>
          </a:p>
          <a:p>
            <a:pPr marL="0" marR="0" indent="0" defTabSz="457200" eaLnBrk="1" fontAlgn="auto" latinLnBrk="0" hangingPunct="1">
              <a:lnSpc>
                <a:spcPct val="100000"/>
              </a:lnSpc>
              <a:spcBef>
                <a:spcPts val="0"/>
              </a:spcBef>
              <a:spcAft>
                <a:spcPts val="0"/>
              </a:spcAft>
              <a:buClrTx/>
              <a:buSzTx/>
              <a:buFontTx/>
              <a:buNone/>
              <a:tabLst/>
              <a:defRPr/>
            </a:pPr>
            <a:r>
              <a:rPr lang="en-US" b="1" dirty="0"/>
              <a:t>Philippians 2:5-8</a:t>
            </a:r>
            <a:r>
              <a:rPr lang="en-US" dirty="0"/>
              <a:t> “Your attitude should be the same as that of Jesus Christ…taking the very nature of a servant…he humbled himself….” </a:t>
            </a:r>
          </a:p>
          <a:p>
            <a:endParaRPr lang="en-US" dirty="0"/>
          </a:p>
        </p:txBody>
      </p:sp>
    </p:spTree>
    <p:extLst>
      <p:ext uri="{BB962C8B-B14F-4D97-AF65-F5344CB8AC3E}">
        <p14:creationId xmlns:p14="http://schemas.microsoft.com/office/powerpoint/2010/main" val="415854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369188">
              <a:lnSpc>
                <a:spcPct val="81000"/>
              </a:lnSpc>
              <a:spcBef>
                <a:spcPts val="400"/>
              </a:spcBef>
              <a:buSzTx/>
              <a:buNone/>
              <a:defRPr sz="1425"/>
            </a:pPr>
            <a:r>
              <a:rPr lang="en-US" sz="1200" dirty="0"/>
              <a:t> </a:t>
            </a:r>
            <a:r>
              <a:rPr lang="en-US" sz="1200" b="1" i="1" dirty="0"/>
              <a:t>“And David shepherded them with integrity of heart; with skillful hands he led them.”</a:t>
            </a:r>
            <a:r>
              <a:rPr lang="en-US" sz="1200" dirty="0"/>
              <a:t> Psalms 78:72 (NIV)</a:t>
            </a:r>
          </a:p>
          <a:p>
            <a:pPr marL="0" marR="0" indent="0" algn="l" defTabSz="369188" eaLnBrk="1" fontAlgn="auto" latinLnBrk="0" hangingPunct="1">
              <a:lnSpc>
                <a:spcPct val="81000"/>
              </a:lnSpc>
              <a:spcBef>
                <a:spcPts val="400"/>
              </a:spcBef>
              <a:spcAft>
                <a:spcPts val="0"/>
              </a:spcAft>
              <a:buClrTx/>
              <a:buSzTx/>
              <a:buFontTx/>
              <a:buNone/>
              <a:tabLst/>
              <a:defRPr sz="1425"/>
            </a:pPr>
            <a:r>
              <a:rPr lang="en-US" b="1" i="1" dirty="0"/>
              <a:t> “May integrity and uprightness protect me, because my hope is in you</a:t>
            </a:r>
            <a:r>
              <a:rPr lang="en-US" dirty="0"/>
              <a:t>.” Psalms 25:21</a:t>
            </a:r>
          </a:p>
          <a:p>
            <a:pPr marL="0" indent="0" algn="l" defTabSz="369188">
              <a:lnSpc>
                <a:spcPct val="81000"/>
              </a:lnSpc>
              <a:spcBef>
                <a:spcPts val="400"/>
              </a:spcBef>
              <a:buSzTx/>
              <a:buNone/>
              <a:defRPr sz="1520" b="1" i="1"/>
            </a:pPr>
            <a:r>
              <a:rPr lang="en-US" dirty="0"/>
              <a:t>“Who ever can be trusted with little can be trusted with much, </a:t>
            </a:r>
            <a:r>
              <a:rPr lang="en-US" baseline="0" dirty="0"/>
              <a:t> </a:t>
            </a:r>
            <a:r>
              <a:rPr lang="en-US" b="1" i="1" dirty="0"/>
              <a:t>and whoever is dishonest with very little will be dishonest with much</a:t>
            </a:r>
            <a:r>
              <a:rPr lang="en-US" dirty="0"/>
              <a:t>.  Luke 16:10</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b="1" i="1" dirty="0"/>
              <a:t>What kind of people ought you to be?   You ought to live holy and godly lives”</a:t>
            </a:r>
            <a:r>
              <a:rPr lang="en-US" dirty="0"/>
              <a:t> II Peter 3:11-12</a:t>
            </a:r>
          </a:p>
          <a:p>
            <a:pPr marL="0" indent="0" algn="l" defTabSz="369188">
              <a:lnSpc>
                <a:spcPct val="81000"/>
              </a:lnSpc>
              <a:spcBef>
                <a:spcPts val="400"/>
              </a:spcBef>
              <a:buSzTx/>
              <a:buNone/>
              <a:defRPr sz="1520" b="1" i="1"/>
            </a:pPr>
            <a:r>
              <a:rPr lang="en-US" dirty="0"/>
              <a:t>Illustration. Group discussion question.</a:t>
            </a:r>
          </a:p>
          <a:p>
            <a:pPr marL="0" marR="0" indent="0" algn="l" defTabSz="369188" eaLnBrk="1" fontAlgn="auto" latinLnBrk="0" hangingPunct="1">
              <a:lnSpc>
                <a:spcPct val="81000"/>
              </a:lnSpc>
              <a:spcBef>
                <a:spcPts val="400"/>
              </a:spcBef>
              <a:spcAft>
                <a:spcPts val="0"/>
              </a:spcAft>
              <a:buClrTx/>
              <a:buSzTx/>
              <a:buFontTx/>
              <a:buNone/>
              <a:tabLst/>
              <a:defRPr sz="1425"/>
            </a:pPr>
            <a:endParaRPr lang="en-US" dirty="0"/>
          </a:p>
          <a:p>
            <a:pPr marL="0" indent="0" algn="l" defTabSz="369188">
              <a:lnSpc>
                <a:spcPct val="81000"/>
              </a:lnSpc>
              <a:spcBef>
                <a:spcPts val="400"/>
              </a:spcBef>
              <a:buSzTx/>
              <a:buNone/>
              <a:defRPr sz="1425"/>
            </a:pPr>
            <a:endParaRPr lang="en-US" dirty="0"/>
          </a:p>
        </p:txBody>
      </p:sp>
    </p:spTree>
    <p:extLst>
      <p:ext uri="{BB962C8B-B14F-4D97-AF65-F5344CB8AC3E}">
        <p14:creationId xmlns:p14="http://schemas.microsoft.com/office/powerpoint/2010/main" val="48170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369188">
              <a:lnSpc>
                <a:spcPct val="81000"/>
              </a:lnSpc>
              <a:spcBef>
                <a:spcPts val="400"/>
              </a:spcBef>
              <a:buSzTx/>
              <a:buNone/>
              <a:defRPr sz="1425"/>
            </a:pPr>
            <a:r>
              <a:rPr lang="en-US" sz="1200" dirty="0"/>
              <a:t> </a:t>
            </a:r>
            <a:r>
              <a:rPr lang="en-US" sz="1200" b="1" i="1" dirty="0"/>
              <a:t>“And David shepherded them with integrity of heart; with skillful hands he led them.”</a:t>
            </a:r>
            <a:r>
              <a:rPr lang="en-US" sz="1200" dirty="0"/>
              <a:t> Psalms 78:72 (NIV)</a:t>
            </a:r>
          </a:p>
          <a:p>
            <a:pPr marL="0" marR="0" indent="0" algn="l" defTabSz="369188" eaLnBrk="1" fontAlgn="auto" latinLnBrk="0" hangingPunct="1">
              <a:lnSpc>
                <a:spcPct val="81000"/>
              </a:lnSpc>
              <a:spcBef>
                <a:spcPts val="400"/>
              </a:spcBef>
              <a:spcAft>
                <a:spcPts val="0"/>
              </a:spcAft>
              <a:buClrTx/>
              <a:buSzTx/>
              <a:buFontTx/>
              <a:buNone/>
              <a:tabLst/>
              <a:defRPr sz="1425"/>
            </a:pPr>
            <a:r>
              <a:rPr lang="en-US" b="1" i="1" dirty="0"/>
              <a:t> “May integrity and uprightness protect me, because my hope is in you</a:t>
            </a:r>
            <a:r>
              <a:rPr lang="en-US" dirty="0"/>
              <a:t>.” Psalms 25:21</a:t>
            </a:r>
          </a:p>
          <a:p>
            <a:pPr marL="0" indent="0" algn="l" defTabSz="369188">
              <a:lnSpc>
                <a:spcPct val="81000"/>
              </a:lnSpc>
              <a:spcBef>
                <a:spcPts val="400"/>
              </a:spcBef>
              <a:buSzTx/>
              <a:buNone/>
              <a:defRPr sz="1520" b="1" i="1"/>
            </a:pPr>
            <a:r>
              <a:rPr lang="en-US" dirty="0"/>
              <a:t>“Who ever can be trusted with little can be trusted with much, </a:t>
            </a:r>
            <a:r>
              <a:rPr lang="en-US" baseline="0" dirty="0"/>
              <a:t> </a:t>
            </a:r>
            <a:r>
              <a:rPr lang="en-US" b="1" i="1" dirty="0"/>
              <a:t>and whoever is dishonest with very little will be dishonest with much</a:t>
            </a:r>
            <a:r>
              <a:rPr lang="en-US" dirty="0"/>
              <a:t>.  Luke 16:10</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b="1" i="1" dirty="0"/>
              <a:t>What kind of people ought you to be?   You ought to live holy and godly lives”</a:t>
            </a:r>
            <a:r>
              <a:rPr lang="en-US" dirty="0"/>
              <a:t> II Peter 3:11-12</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dirty="0"/>
              <a:t>Character or Reputation?</a:t>
            </a:r>
            <a:r>
              <a:rPr lang="en-US" baseline="0" dirty="0"/>
              <a:t> See text Chapter Three</a:t>
            </a:r>
            <a:endParaRPr lang="en-US" dirty="0"/>
          </a:p>
          <a:p>
            <a:pPr marL="0" indent="0" algn="l" defTabSz="369188">
              <a:lnSpc>
                <a:spcPct val="81000"/>
              </a:lnSpc>
              <a:spcBef>
                <a:spcPts val="400"/>
              </a:spcBef>
              <a:buSzTx/>
              <a:buNone/>
              <a:defRPr sz="1520" b="1" i="1"/>
            </a:pPr>
            <a:r>
              <a:rPr lang="en-US" dirty="0"/>
              <a:t>Illustration. Group discussion question.</a:t>
            </a:r>
          </a:p>
          <a:p>
            <a:pPr marL="0" marR="0" indent="0" algn="l" defTabSz="369188" eaLnBrk="1" fontAlgn="auto" latinLnBrk="0" hangingPunct="1">
              <a:lnSpc>
                <a:spcPct val="81000"/>
              </a:lnSpc>
              <a:spcBef>
                <a:spcPts val="400"/>
              </a:spcBef>
              <a:spcAft>
                <a:spcPts val="0"/>
              </a:spcAft>
              <a:buClrTx/>
              <a:buSzTx/>
              <a:buFontTx/>
              <a:buNone/>
              <a:tabLst/>
              <a:defRPr sz="1425"/>
            </a:pPr>
            <a:endParaRPr lang="en-US" dirty="0"/>
          </a:p>
          <a:p>
            <a:pPr marL="0" indent="0" algn="l" defTabSz="369188">
              <a:lnSpc>
                <a:spcPct val="81000"/>
              </a:lnSpc>
              <a:spcBef>
                <a:spcPts val="400"/>
              </a:spcBef>
              <a:buSzTx/>
              <a:buNone/>
              <a:defRPr sz="1425"/>
            </a:pPr>
            <a:endParaRPr lang="en-US" dirty="0"/>
          </a:p>
        </p:txBody>
      </p:sp>
    </p:spTree>
    <p:extLst>
      <p:ext uri="{BB962C8B-B14F-4D97-AF65-F5344CB8AC3E}">
        <p14:creationId xmlns:p14="http://schemas.microsoft.com/office/powerpoint/2010/main" val="48170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PERHAPS A BRIEF “SELF EVALUATION” WILL HELP US REFLECT ON “INTEGRITY AND CONSISTENCY” in everyday life and work..</a:t>
            </a:r>
            <a:r>
              <a:rPr lang="en-US" dirty="0"/>
              <a:t>      </a:t>
            </a:r>
          </a:p>
          <a:p>
            <a:r>
              <a:rPr lang="en-US" dirty="0"/>
              <a:t>    IN</a:t>
            </a:r>
            <a:r>
              <a:rPr lang="en-US" baseline="0" dirty="0"/>
              <a:t> YOUR MIND OR ON A SHEET OF PAPER,  CHOOSE THE  WORD THAT CHARACTERIZES YOU AT YOUR BEST?  THE WORD THAT reflects  where you NEED TO GIVE MORE ATTENTION IN YOUR LIFE?</a:t>
            </a:r>
            <a:endParaRPr lang="en-US" dirty="0"/>
          </a:p>
        </p:txBody>
      </p:sp>
    </p:spTree>
    <p:extLst>
      <p:ext uri="{BB962C8B-B14F-4D97-AF65-F5344CB8AC3E}">
        <p14:creationId xmlns:p14="http://schemas.microsoft.com/office/powerpoint/2010/main" val="226361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eaLnBrk="1" fontAlgn="auto" latinLnBrk="0" hangingPunct="1">
              <a:lnSpc>
                <a:spcPct val="100000"/>
              </a:lnSpc>
              <a:spcBef>
                <a:spcPts val="0"/>
              </a:spcBef>
              <a:spcAft>
                <a:spcPts val="0"/>
              </a:spcAft>
              <a:buClrTx/>
              <a:buSzTx/>
              <a:buFontTx/>
              <a:buNone/>
              <a:tabLst/>
              <a:defRPr/>
            </a:pPr>
            <a:r>
              <a:rPr lang="en-US" i="1" dirty="0"/>
              <a:t>“Therefore each of you must put off falsehood and speak truthfully to his neighbor, for we are members of one body…Do not let any unwholesome talk come out of your mouths, but only what is helpful for building others up according to their needs, that it may benefit those who listen.” Ephesians 4: 25, 29</a:t>
            </a:r>
            <a:r>
              <a:rPr lang="en-US" dirty="0"/>
              <a:t> </a:t>
            </a:r>
          </a:p>
          <a:p>
            <a:pPr marL="0" marR="0" indent="0" algn="l" defTabSz="457200" eaLnBrk="1" fontAlgn="auto" latinLnBrk="0" hangingPunct="1">
              <a:lnSpc>
                <a:spcPct val="100000"/>
              </a:lnSpc>
              <a:spcBef>
                <a:spcPts val="0"/>
              </a:spcBef>
              <a:spcAft>
                <a:spcPts val="0"/>
              </a:spcAft>
              <a:buClrTx/>
              <a:buSzTx/>
              <a:buFontTx/>
              <a:buNone/>
              <a:tabLst/>
              <a:defRPr/>
            </a:pPr>
            <a:endParaRPr lang="en-US" sz="1200" b="1" dirty="0">
              <a:latin typeface="Helvetica Neue"/>
              <a:cs typeface="Helvetica Neue"/>
            </a:endParaRPr>
          </a:p>
          <a:p>
            <a:pPr marL="0" marR="0" indent="0" algn="l" defTabSz="457200" eaLnBrk="1" fontAlgn="auto" latinLnBrk="0" hangingPunct="1">
              <a:lnSpc>
                <a:spcPct val="100000"/>
              </a:lnSpc>
              <a:spcBef>
                <a:spcPts val="0"/>
              </a:spcBef>
              <a:spcAft>
                <a:spcPts val="0"/>
              </a:spcAft>
              <a:buClrTx/>
              <a:buSzTx/>
              <a:buFontTx/>
              <a:buNone/>
              <a:tabLst/>
              <a:defRPr/>
            </a:pPr>
            <a:r>
              <a:rPr lang="en-US" sz="1200" b="1" dirty="0">
                <a:latin typeface="Helvetica Neue"/>
                <a:cs typeface="Helvetica Neue"/>
              </a:rPr>
              <a:t>“What is the goal of my conversations with others with whom I live and work?” </a:t>
            </a:r>
          </a:p>
          <a:p>
            <a:endParaRPr lang="en-US" dirty="0"/>
          </a:p>
        </p:txBody>
      </p:sp>
    </p:spTree>
    <p:extLst>
      <p:ext uri="{BB962C8B-B14F-4D97-AF65-F5344CB8AC3E}">
        <p14:creationId xmlns:p14="http://schemas.microsoft.com/office/powerpoint/2010/main" val="101686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a:t>
            </a:r>
            <a:r>
              <a:rPr lang="en-US" dirty="0"/>
              <a:t> to discuss FIGURE</a:t>
            </a:r>
            <a:r>
              <a:rPr lang="en-US" baseline="0" dirty="0"/>
              <a:t> 2.1 in text</a:t>
            </a:r>
            <a:endParaRPr lang="en-US" dirty="0"/>
          </a:p>
        </p:txBody>
      </p:sp>
    </p:spTree>
    <p:extLst>
      <p:ext uri="{BB962C8B-B14F-4D97-AF65-F5344CB8AC3E}">
        <p14:creationId xmlns:p14="http://schemas.microsoft.com/office/powerpoint/2010/main" val="57150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74878">
              <a:lnSpc>
                <a:spcPct val="72000"/>
              </a:lnSpc>
              <a:spcBef>
                <a:spcPts val="200"/>
              </a:spcBef>
              <a:buSzTx/>
              <a:buNone/>
              <a:defRPr sz="900"/>
            </a:pPr>
            <a:r>
              <a:rPr lang="en-US" b="1" dirty="0"/>
              <a:t>Back to Ephesians 4:29.</a:t>
            </a:r>
            <a:r>
              <a:rPr lang="en-US" b="1" baseline="0" dirty="0"/>
              <a:t> </a:t>
            </a:r>
            <a:r>
              <a:rPr lang="en-US" sz="1000" b="1" baseline="0" dirty="0"/>
              <a:t>Discuss </a:t>
            </a:r>
            <a:r>
              <a:rPr lang="en-US" sz="1600" b="1" dirty="0"/>
              <a:t>“Unfair Communication Techniques”</a:t>
            </a:r>
            <a:r>
              <a:rPr lang="en-US" sz="1100" b="1" dirty="0"/>
              <a:t> </a:t>
            </a:r>
            <a:r>
              <a:rPr lang="en-US" sz="1100" b="0" dirty="0"/>
              <a:t>(text)</a:t>
            </a:r>
            <a:r>
              <a:rPr lang="en-US" sz="1100" b="0" baseline="0" dirty="0"/>
              <a:t> from </a:t>
            </a:r>
            <a:r>
              <a:rPr lang="en-US" sz="900" dirty="0" err="1"/>
              <a:t>Wahlroos</a:t>
            </a:r>
            <a:r>
              <a:rPr lang="en-US" sz="900" dirty="0"/>
              <a:t>, Sven. </a:t>
            </a:r>
            <a:r>
              <a:rPr lang="en-US" sz="900" i="1" dirty="0"/>
              <a:t>Family Communication</a:t>
            </a:r>
            <a:r>
              <a:rPr lang="en-US" sz="900" dirty="0"/>
              <a:t>. McGraw-Hill/Contemporary Books, Revised edition, 1995.</a:t>
            </a:r>
            <a:r>
              <a:rPr lang="en-US" sz="900" baseline="0" dirty="0"/>
              <a:t>   </a:t>
            </a:r>
            <a:r>
              <a:rPr lang="en-US" dirty="0"/>
              <a:t>Silence, ignoring, sulking, pouting, cold shoulder treatment?</a:t>
            </a:r>
            <a:r>
              <a:rPr lang="en-US" baseline="0" dirty="0"/>
              <a:t>  	   </a:t>
            </a:r>
            <a:r>
              <a:rPr lang="en-US" dirty="0"/>
              <a:t> Sarcasm and ridicule? Unfavorable comparisons? Discussing</a:t>
            </a:r>
            <a:r>
              <a:rPr lang="en-US" baseline="0" dirty="0"/>
              <a:t> private conversations </a:t>
            </a:r>
            <a:r>
              <a:rPr lang="en-US" dirty="0"/>
              <a:t>in public? Blaming the person for something</a:t>
            </a:r>
            <a:r>
              <a:rPr lang="en-US" baseline="0" dirty="0"/>
              <a:t> </a:t>
            </a:r>
            <a:r>
              <a:rPr lang="en-US" dirty="0"/>
              <a:t> which he/she cannot help or cannot do anything about?</a:t>
            </a:r>
            <a:r>
              <a:rPr lang="en-US" sz="1200" b="1" dirty="0"/>
              <a:t>        Intimidating, yelling, exploding? Bragging? Nagging,  whining/crying?</a:t>
            </a:r>
          </a:p>
          <a:p>
            <a:endParaRPr lang="en-US" dirty="0"/>
          </a:p>
        </p:txBody>
      </p:sp>
    </p:spTree>
    <p:extLst>
      <p:ext uri="{BB962C8B-B14F-4D97-AF65-F5344CB8AC3E}">
        <p14:creationId xmlns:p14="http://schemas.microsoft.com/office/powerpoint/2010/main" val="1134387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ASK QUESTION FOR GROUP DISCUSSON.</a:t>
            </a:r>
            <a:endParaRPr lang="en-US" dirty="0"/>
          </a:p>
        </p:txBody>
      </p:sp>
    </p:spTree>
    <p:extLst>
      <p:ext uri="{BB962C8B-B14F-4D97-AF65-F5344CB8AC3E}">
        <p14:creationId xmlns:p14="http://schemas.microsoft.com/office/powerpoint/2010/main" val="1028144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388620">
              <a:lnSpc>
                <a:spcPct val="90000"/>
              </a:lnSpc>
              <a:spcBef>
                <a:spcPts val="500"/>
              </a:spcBef>
              <a:buFont typeface="Arial"/>
              <a:defRPr sz="1500">
                <a:latin typeface="+mj-lt"/>
                <a:ea typeface="+mj-ea"/>
                <a:cs typeface="+mj-cs"/>
                <a:sym typeface="Helvetica"/>
              </a:defRPr>
            </a:pPr>
            <a:r>
              <a:rPr lang="en-US" sz="1200" b="1" i="1" dirty="0">
                <a:latin typeface="+mn-lt"/>
                <a:ea typeface="+mn-ea"/>
                <a:cs typeface="+mn-cs"/>
                <a:sym typeface="Helvetica"/>
              </a:rPr>
              <a:t>“A gossip betrays a confidence but a trustworthy man keeps a secret</a:t>
            </a:r>
            <a:r>
              <a:rPr lang="en-US" sz="1200" dirty="0">
                <a:latin typeface="+mn-lt"/>
                <a:ea typeface="+mn-ea"/>
                <a:cs typeface="+mn-cs"/>
                <a:sym typeface="Helvetica"/>
              </a:rPr>
              <a:t>.” Proverbs 11:13</a:t>
            </a:r>
          </a:p>
          <a:p>
            <a:pPr algn="l" defTabSz="388620">
              <a:lnSpc>
                <a:spcPct val="90000"/>
              </a:lnSpc>
              <a:spcBef>
                <a:spcPts val="500"/>
              </a:spcBef>
              <a:buFont typeface="Arial"/>
              <a:defRPr sz="1500">
                <a:latin typeface="+mj-lt"/>
                <a:ea typeface="+mj-ea"/>
                <a:cs typeface="+mj-cs"/>
                <a:sym typeface="Helvetica"/>
              </a:defRPr>
            </a:pPr>
            <a:r>
              <a:rPr lang="en-US" sz="1200" dirty="0">
                <a:latin typeface="+mn-lt"/>
                <a:ea typeface="+mn-ea"/>
                <a:cs typeface="+mn-cs"/>
                <a:sym typeface="Helvetica"/>
              </a:rPr>
              <a:t>Jesus: “Let your ‘yes’ be ‘yes’ and your ‘no, ‘no.’” Matthew 5:37</a:t>
            </a:r>
          </a:p>
          <a:p>
            <a:pPr algn="l" defTabSz="388620">
              <a:lnSpc>
                <a:spcPct val="90000"/>
              </a:lnSpc>
              <a:spcBef>
                <a:spcPts val="500"/>
              </a:spcBef>
              <a:buFont typeface="Arial"/>
              <a:defRPr sz="1500">
                <a:latin typeface="+mj-lt"/>
                <a:ea typeface="+mj-ea"/>
                <a:cs typeface="+mj-cs"/>
                <a:sym typeface="Helvetica"/>
              </a:defRPr>
            </a:pPr>
            <a:r>
              <a:rPr lang="en-US" sz="1200" dirty="0">
                <a:latin typeface="+mn-lt"/>
                <a:ea typeface="+mn-ea"/>
                <a:cs typeface="+mn-cs"/>
                <a:sym typeface="Helvetica"/>
              </a:rPr>
              <a:t>Ephesians 4:15 “Instead,</a:t>
            </a:r>
            <a:r>
              <a:rPr lang="en-US" sz="1200" baseline="0" dirty="0">
                <a:latin typeface="+mn-lt"/>
                <a:ea typeface="+mn-ea"/>
                <a:cs typeface="+mn-cs"/>
                <a:sym typeface="Helvetica"/>
              </a:rPr>
              <a:t> speaking the truth in love, we will grow to become in every respect the mature body of Him who is the head, that is, Christ.”</a:t>
            </a:r>
            <a:endParaRPr lang="en-US" sz="1200" dirty="0">
              <a:latin typeface="+mn-lt"/>
              <a:ea typeface="+mn-ea"/>
              <a:cs typeface="+mn-cs"/>
              <a:sym typeface="Helvetica"/>
            </a:endParaRPr>
          </a:p>
          <a:p>
            <a:pPr algn="l" defTabSz="388620">
              <a:lnSpc>
                <a:spcPct val="90000"/>
              </a:lnSpc>
              <a:spcBef>
                <a:spcPts val="500"/>
              </a:spcBef>
              <a:buFont typeface="Arial"/>
              <a:defRPr sz="1500">
                <a:latin typeface="+mj-lt"/>
                <a:ea typeface="+mj-ea"/>
                <a:cs typeface="+mj-cs"/>
                <a:sym typeface="Helvetica"/>
              </a:defRPr>
            </a:pPr>
            <a:r>
              <a:rPr lang="en-US" sz="1200" b="1" i="1" dirty="0">
                <a:latin typeface="+mn-lt"/>
                <a:ea typeface="+mn-ea"/>
                <a:cs typeface="+mn-cs"/>
                <a:sym typeface="Helvetica"/>
              </a:rPr>
              <a:t>“Do not let the sun go down on your anger. In your anger do not sin. Do not Satan get a foothold in your lives.”</a:t>
            </a:r>
            <a:r>
              <a:rPr lang="en-US" sz="1200" dirty="0">
                <a:latin typeface="+mn-lt"/>
                <a:ea typeface="+mn-ea"/>
                <a:cs typeface="+mn-cs"/>
                <a:sym typeface="Helvetica"/>
              </a:rPr>
              <a:t> Ephesians 4:26-27.</a:t>
            </a:r>
          </a:p>
          <a:p>
            <a:endParaRPr lang="en-US" dirty="0"/>
          </a:p>
        </p:txBody>
      </p:sp>
    </p:spTree>
    <p:extLst>
      <p:ext uri="{BB962C8B-B14F-4D97-AF65-F5344CB8AC3E}">
        <p14:creationId xmlns:p14="http://schemas.microsoft.com/office/powerpoint/2010/main" val="2368768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a:t>
            </a:r>
            <a:r>
              <a:rPr lang="en-US" baseline="0" dirty="0"/>
              <a:t> from Ephesians regarding WHEN we are to engage in “courageous conversations?”</a:t>
            </a:r>
            <a:r>
              <a:rPr lang="en-US" dirty="0"/>
              <a:t>.</a:t>
            </a:r>
            <a:r>
              <a:rPr lang="en-US" baseline="0" dirty="0"/>
              <a:t> Remember Context of Ephesians 4:26-27: “ In your anger do not sin. Do not let the sun go down while you are still angry, and do not give the devil a foothold.” </a:t>
            </a:r>
            <a:r>
              <a:rPr lang="en-US" b="1" baseline="0" dirty="0"/>
              <a:t>Prior verse:: Verse 25: </a:t>
            </a:r>
            <a:r>
              <a:rPr lang="en-US" baseline="0" dirty="0"/>
              <a:t>“THEREFORE EACH OF YOU MUST </a:t>
            </a:r>
            <a:r>
              <a:rPr lang="en-US" b="1" i="1" baseline="0" dirty="0"/>
              <a:t>PUT OFF FALSEHOOD</a:t>
            </a:r>
            <a:r>
              <a:rPr lang="en-US" baseline="0" dirty="0"/>
              <a:t> AND </a:t>
            </a:r>
            <a:r>
              <a:rPr lang="en-US" b="1" i="1" baseline="0" dirty="0"/>
              <a:t>SPEAK TRUTHFULLY </a:t>
            </a:r>
            <a:r>
              <a:rPr lang="en-US" baseline="0" dirty="0"/>
              <a:t>TO YOUR NEIGHBOR, FOR WE ARE ALL </a:t>
            </a:r>
            <a:r>
              <a:rPr lang="en-US" b="1" i="1" baseline="0" dirty="0"/>
              <a:t>MEMBERS OF ONE BODY</a:t>
            </a:r>
            <a:r>
              <a:rPr lang="en-US" baseline="0" dirty="0"/>
              <a:t>.</a:t>
            </a:r>
            <a:r>
              <a:rPr lang="en-US" b="1" baseline="0" dirty="0"/>
              <a:t>”    FOLLOWING VERSES: VERSE: 28: </a:t>
            </a:r>
            <a:r>
              <a:rPr lang="en-US" baseline="0" dirty="0"/>
              <a:t>ANYONE WHO STEALS MUST STEAL NO LONGER</a:t>
            </a:r>
            <a:r>
              <a:rPr lang="mr-IN" baseline="0" dirty="0"/>
              <a:t>…</a:t>
            </a:r>
            <a:r>
              <a:rPr lang="en-US" baseline="0" dirty="0"/>
              <a:t>” VERSE 29: “DO NOT LET ANY UNWHOLESOME TALK COME OUT OF YOUR MOUTHS, BUT ONLY WHAT IS HELPFUL IN BUILSING OTHERS UP ACCORDING TO THEIR NEEDS, THAT IT MAY BENEFIT THOSE WHO </a:t>
            </a:r>
            <a:r>
              <a:rPr lang="en-US" baseline="0" dirty="0" err="1"/>
              <a:t>LISTEn</a:t>
            </a:r>
            <a:r>
              <a:rPr lang="en-US" baseline="0" dirty="0"/>
              <a:t>.”   Also: Ephesians 4: 1-3. Need for</a:t>
            </a:r>
            <a:r>
              <a:rPr lang="en-US" b="1" i="1" baseline="0" dirty="0"/>
              <a:t> reconciliation within the fellowship </a:t>
            </a:r>
            <a:r>
              <a:rPr lang="en-US" baseline="0" dirty="0"/>
              <a:t>before proclamation of the need outside the fellowship</a:t>
            </a:r>
            <a:endParaRPr lang="en-US" dirty="0"/>
          </a:p>
        </p:txBody>
      </p:sp>
    </p:spTree>
    <p:extLst>
      <p:ext uri="{BB962C8B-B14F-4D97-AF65-F5344CB8AC3E}">
        <p14:creationId xmlns:p14="http://schemas.microsoft.com/office/powerpoint/2010/main" val="326777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baseline="0" dirty="0"/>
              <a:t>AS WE LEAD OTHES IN OUR COMMUNITIES OF FAITH AND MINISTRY ORGANIZATIONS, WHAT DOES OUR FAITH SAY ABOUT THE WAY WE LEAD? WHAT SHOULD BE THE DIFFERENCE IN THE WAY</a:t>
            </a:r>
            <a:r>
              <a:rPr lang="en-US" b="1" baseline="0" dirty="0"/>
              <a:t> WE </a:t>
            </a:r>
            <a:r>
              <a:rPr lang="en-US" baseline="0" dirty="0"/>
              <a:t>LEAD AS CHRISTIANS AND THE WAY NON-BELIEVERS LEAD </a:t>
            </a:r>
            <a:r>
              <a:rPr lang="en-US" b="1" baseline="0" dirty="0"/>
              <a:t>THEIR</a:t>
            </a:r>
            <a:r>
              <a:rPr lang="en-US" baseline="0" dirty="0"/>
              <a:t> ORGANIZATIONS? IN  THE EPILOGUE OF THE BOOK I MAKE THIS STATEMENT.    </a:t>
            </a:r>
            <a:r>
              <a:rPr lang="en-US" b="1" i="1" baseline="0" dirty="0"/>
              <a:t>READ SLIDE.  </a:t>
            </a:r>
            <a:endParaRPr lang="en-US" b="1" i="1" dirty="0"/>
          </a:p>
          <a:p>
            <a:endParaRPr lang="en-US" dirty="0"/>
          </a:p>
        </p:txBody>
      </p:sp>
    </p:spTree>
    <p:extLst>
      <p:ext uri="{BB962C8B-B14F-4D97-AF65-F5344CB8AC3E}">
        <p14:creationId xmlns:p14="http://schemas.microsoft.com/office/powerpoint/2010/main" val="236117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a:t>
            </a:r>
            <a:r>
              <a:rPr lang="en-US" b="1" baseline="0" dirty="0"/>
              <a:t> 15:7 “ACCEPT ONE ANOTHER, THEN, JUST AS CHRIST ACCEPTED YOU, IN ORDER TO BRING PRAISE TO GOD.”</a:t>
            </a:r>
          </a:p>
          <a:p>
            <a:r>
              <a:rPr lang="en-US" b="1" baseline="0" dirty="0"/>
              <a:t> GROUP DISCUSSION: WHEN WAS IT NECESSARY TO “SPEAK TRUTHFULLY AND COURAGEOUSLY” TO A PERSON YOU LEAD? RESULT(S)?</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a:t>
            </a:r>
            <a:r>
              <a:rPr lang="en-US" b="1" baseline="0" dirty="0"/>
              <a:t> 15:7 “ACCEPT ONE ANOTHER, THEN, JUST AS CHRIST ACCEPTED YOU, IN ORDER TO BRING PRAISE TO GOD.”</a:t>
            </a:r>
          </a:p>
          <a:p>
            <a:r>
              <a:rPr lang="en-US" b="1" baseline="0" dirty="0"/>
              <a:t>Read the five insights.</a:t>
            </a:r>
          </a:p>
          <a:p>
            <a:r>
              <a:rPr lang="en-US" b="1" baseline="0" dirty="0"/>
              <a:t> GROUP DISCUSSION: WHEN WAS IT NECESSARY TO “SPEAK TRUTHFULLY AND COURAGEOUSLY” TO A PERSON YOU LEAD? RESULT(S)?</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a:t>
            </a:r>
            <a:r>
              <a:rPr lang="en-US" b="1" baseline="0" dirty="0"/>
              <a:t> 4:1; 2-3; 3; 7;    * 12-13, 14-16*.  17ff;     *25; 26-17; 29; *30;  31-21.  **5:1-2</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PHILIPPIANS 2:3 “DO</a:t>
            </a:r>
            <a:r>
              <a:rPr lang="en-US" b="1" i="1" baseline="0" dirty="0"/>
              <a:t> NOTHING OUT OF SELFISH AMBITION OR VAIN CONCEIT. RATHER, IN HUMILITY VALUE OTHERS ABOVE YOURSELVES, NOT LOOKING TO YOUR OWN INTERESTS BUT EACH OF YOU TO THE INTERESTS OF OTHERS.”</a:t>
            </a:r>
            <a:r>
              <a:rPr lang="en-US" b="1" i="1" dirty="0"/>
              <a:t>               </a:t>
            </a:r>
            <a:r>
              <a:rPr lang="en-US" dirty="0"/>
              <a:t>“</a:t>
            </a:r>
          </a:p>
          <a:p>
            <a:pPr algn="l" defTabSz="388620">
              <a:lnSpc>
                <a:spcPct val="81000"/>
              </a:lnSpc>
              <a:spcBef>
                <a:spcPts val="500"/>
              </a:spcBef>
              <a:buFont typeface="Arial"/>
              <a:defRPr i="1">
                <a:latin typeface="+mj-lt"/>
                <a:ea typeface="+mj-ea"/>
                <a:cs typeface="+mj-cs"/>
                <a:sym typeface="Helvetica"/>
              </a:defRPr>
            </a:pPr>
            <a:r>
              <a:rPr lang="en-US" sz="1200" b="1" i="1" dirty="0">
                <a:latin typeface="+mn-lt"/>
                <a:ea typeface="+mn-ea"/>
                <a:cs typeface="+mn-cs"/>
                <a:sym typeface="Helvetica"/>
              </a:rPr>
              <a:t>COLOSSIANS 2:3 </a:t>
            </a:r>
            <a:r>
              <a:rPr lang="en-US" sz="1200" i="1" dirty="0">
                <a:latin typeface="+mn-lt"/>
                <a:ea typeface="+mn-ea"/>
                <a:cs typeface="+mn-cs"/>
                <a:sym typeface="Helvetica"/>
              </a:rPr>
              <a:t>WHATEVER YO DO, WORK AT IT WITH ALL YOUR HEART,</a:t>
            </a:r>
            <a:r>
              <a:rPr lang="en-US" sz="1200" i="1" baseline="0" dirty="0">
                <a:latin typeface="+mn-lt"/>
                <a:ea typeface="+mn-ea"/>
                <a:cs typeface="+mn-cs"/>
                <a:sym typeface="Helvetica"/>
              </a:rPr>
              <a:t> AS WORKING FOR THE LORD, NOT FOR MAN.”</a:t>
            </a:r>
          </a:p>
          <a:p>
            <a:pPr algn="l" defTabSz="388620">
              <a:lnSpc>
                <a:spcPct val="81000"/>
              </a:lnSpc>
              <a:spcBef>
                <a:spcPts val="500"/>
              </a:spcBef>
              <a:buFont typeface="Arial"/>
              <a:defRPr i="1">
                <a:latin typeface="+mj-lt"/>
                <a:ea typeface="+mj-ea"/>
                <a:cs typeface="+mj-cs"/>
                <a:sym typeface="Helvetica"/>
              </a:defRPr>
            </a:pPr>
            <a:r>
              <a:rPr lang="en-US" b="1" dirty="0"/>
              <a:t>PROVERBS 11:2 </a:t>
            </a:r>
            <a:r>
              <a:rPr lang="en-US" dirty="0"/>
              <a:t>‘WHEN PRIDE COMES, THEN</a:t>
            </a:r>
            <a:r>
              <a:rPr lang="en-US" baseline="0" dirty="0"/>
              <a:t> COMES DISGRACE, BUT WITH HUMILITY COMES WISDOM.’</a:t>
            </a:r>
            <a:r>
              <a:rPr lang="en-US" dirty="0"/>
              <a:t>         “</a:t>
            </a:r>
          </a:p>
        </p:txBody>
      </p:sp>
    </p:spTree>
    <p:extLst>
      <p:ext uri="{BB962C8B-B14F-4D97-AF65-F5344CB8AC3E}">
        <p14:creationId xmlns:p14="http://schemas.microsoft.com/office/powerpoint/2010/main" val="2470337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sz="1200" dirty="0"/>
              <a:t>“Creditability” a belief, a confidence (trust) that you will do what you say you will do.</a:t>
            </a:r>
          </a:p>
          <a:p>
            <a:pPr marL="0" marR="0" indent="0" algn="ctr" defTabSz="457200" eaLnBrk="1" fontAlgn="auto" latinLnBrk="0" hangingPunct="1">
              <a:lnSpc>
                <a:spcPct val="100000"/>
              </a:lnSpc>
              <a:spcBef>
                <a:spcPts val="0"/>
              </a:spcBef>
              <a:spcAft>
                <a:spcPts val="0"/>
              </a:spcAft>
              <a:buClrTx/>
              <a:buSzTx/>
              <a:buFontTx/>
              <a:buNone/>
              <a:tabLst/>
              <a:defRPr/>
            </a:pPr>
            <a:endParaRPr lang="en-US" sz="1200" dirty="0"/>
          </a:p>
          <a:p>
            <a:pPr marL="0" marR="0" indent="0" algn="ctr" defTabSz="457200" eaLnBrk="1" fontAlgn="auto" latinLnBrk="0" hangingPunct="1">
              <a:lnSpc>
                <a:spcPct val="100000"/>
              </a:lnSpc>
              <a:spcBef>
                <a:spcPts val="0"/>
              </a:spcBef>
              <a:spcAft>
                <a:spcPts val="0"/>
              </a:spcAft>
              <a:buClrTx/>
              <a:buSzTx/>
              <a:buFontTx/>
              <a:buNone/>
              <a:tabLst/>
              <a:defRPr/>
            </a:pPr>
            <a:r>
              <a:rPr lang="en-US" sz="1200" dirty="0"/>
              <a:t>“</a:t>
            </a:r>
            <a:r>
              <a:rPr lang="en-US" sz="1200" b="1" dirty="0"/>
              <a:t>Credit-ability” “People are doing an analysis of our credibility all the time just as a bank might assess our credit worthiness. Indeed, credibility is the working capital of the leader. It is the account of credibility that the leader draws on to make possible creative change.”</a:t>
            </a:r>
            <a:r>
              <a:rPr lang="en-US" sz="1200" dirty="0"/>
              <a:t> James </a:t>
            </a:r>
            <a:r>
              <a:rPr lang="en-US" sz="1200" dirty="0" err="1"/>
              <a:t>Kouzes</a:t>
            </a:r>
            <a:r>
              <a:rPr lang="en-US" sz="1200" dirty="0"/>
              <a:t>.</a:t>
            </a:r>
            <a:r>
              <a:rPr lang="en-US" dirty="0"/>
              <a:t> (See LD! LF! Text, p.183.) </a:t>
            </a:r>
          </a:p>
          <a:p>
            <a:endParaRPr lang="en-US" dirty="0"/>
          </a:p>
        </p:txBody>
      </p:sp>
    </p:spTree>
    <p:extLst>
      <p:ext uri="{BB962C8B-B14F-4D97-AF65-F5344CB8AC3E}">
        <p14:creationId xmlns:p14="http://schemas.microsoft.com/office/powerpoint/2010/main" val="2808659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endParaRPr lang="en-US" sz="1800" dirty="0"/>
          </a:p>
          <a:p>
            <a:pPr marL="0" marR="0" indent="0" algn="l" defTabSz="457200" eaLnBrk="1" fontAlgn="auto" latinLnBrk="0" hangingPunct="1">
              <a:lnSpc>
                <a:spcPct val="100000"/>
              </a:lnSpc>
              <a:spcBef>
                <a:spcPts val="0"/>
              </a:spcBef>
              <a:spcAft>
                <a:spcPts val="0"/>
              </a:spcAft>
              <a:buClrTx/>
              <a:buSzTx/>
              <a:buFontTx/>
              <a:buNone/>
              <a:tabLst/>
              <a:defRPr/>
            </a:pPr>
            <a:r>
              <a:rPr lang="en-US" sz="1800" b="1" dirty="0"/>
              <a:t>Trust occurs in and from relationships. </a:t>
            </a:r>
            <a:r>
              <a:rPr lang="en-US" sz="1600" b="1" dirty="0"/>
              <a:t>Integrity (consistency between words and deeds) is vital to building trust, and THEN competency (the ability to address the organization's needs) (BOTH)</a:t>
            </a:r>
            <a:r>
              <a:rPr lang="en-US" sz="1600" b="1" baseline="0" dirty="0"/>
              <a:t> are</a:t>
            </a:r>
            <a:r>
              <a:rPr lang="en-US" sz="1600" b="1" dirty="0"/>
              <a:t> necessary for building long-term trust.”</a:t>
            </a:r>
          </a:p>
          <a:p>
            <a:pPr marL="0" marR="0" indent="0" algn="l" defTabSz="457200" eaLnBrk="1" fontAlgn="auto" latinLnBrk="0" hangingPunct="1">
              <a:lnSpc>
                <a:spcPct val="100000"/>
              </a:lnSpc>
              <a:spcBef>
                <a:spcPts val="0"/>
              </a:spcBef>
              <a:spcAft>
                <a:spcPts val="0"/>
              </a:spcAft>
              <a:buClrTx/>
              <a:buSzTx/>
              <a:buFontTx/>
              <a:buNone/>
              <a:tabLst/>
              <a:defRPr/>
            </a:pPr>
            <a:r>
              <a:rPr lang="en-US" b="1" dirty="0"/>
              <a:t>Temptation:  A competent</a:t>
            </a:r>
            <a:r>
              <a:rPr lang="en-US" b="1" baseline="0" dirty="0"/>
              <a:t> person may be tempted to to be proud of what has been accomplished. Why biblical understanding of “humility” is important. </a:t>
            </a:r>
            <a:r>
              <a:rPr lang="en-US" b="1" dirty="0"/>
              <a:t> </a:t>
            </a:r>
          </a:p>
        </p:txBody>
      </p:sp>
    </p:spTree>
    <p:extLst>
      <p:ext uri="{BB962C8B-B14F-4D97-AF65-F5344CB8AC3E}">
        <p14:creationId xmlns:p14="http://schemas.microsoft.com/office/powerpoint/2010/main" val="280865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as leader, have gifts from the Lord to use in leading others. But I  DO NOT HAVE ALL GIFTS NECESSARY for the leadership assignment. I NEED TO GIFTS OF OTHERS IN THE FAITH COMMUNITY to use their gifts. MY responsibility is NOT TO DO IT ALL, BUT TO EQUIP AND ENABLE OTHERS TO SHARE THE VISION AND THE IMPLEMENTATION. This requires competency and humility. The result of these twin qualities produces credibility for the leader. </a:t>
            </a:r>
            <a:endParaRPr lang="en-US" dirty="0"/>
          </a:p>
        </p:txBody>
      </p:sp>
    </p:spTree>
    <p:extLst>
      <p:ext uri="{BB962C8B-B14F-4D97-AF65-F5344CB8AC3E}">
        <p14:creationId xmlns:p14="http://schemas.microsoft.com/office/powerpoint/2010/main" val="334661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as leader, have gifts from the Lord to use in leading others. But I  DO NOT HAVE ALL GIFTS NECESSARY for the leadership assignment. I NEED TO GIFTS OF OTHERS IN THE FAITH COMMUNITY to use their gifts. MY responsibility is NOT TO DO IT ALL, BUT TO EQUIP AND ENABLE OTHERS TO SHARE THE VISION AND THE IMPLEMENTATION. This requires competency and humility. The result of these twin qualities produces credibility for the leader. </a:t>
            </a:r>
            <a:endParaRPr lang="en-US" dirty="0"/>
          </a:p>
        </p:txBody>
      </p:sp>
    </p:spTree>
    <p:extLst>
      <p:ext uri="{BB962C8B-B14F-4D97-AF65-F5344CB8AC3E}">
        <p14:creationId xmlns:p14="http://schemas.microsoft.com/office/powerpoint/2010/main" val="33466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mn-ea"/>
                <a:cs typeface="+mn-cs"/>
                <a:sym typeface="Calibri"/>
              </a:rPr>
              <a:t>THE MOST IMPORTANT ATTRIBUTE</a:t>
            </a:r>
            <a:r>
              <a:rPr lang="en-US" sz="1200" b="0" baseline="0" dirty="0">
                <a:effectLst/>
                <a:latin typeface="+mn-lt"/>
                <a:ea typeface="+mn-ea"/>
                <a:cs typeface="+mn-cs"/>
                <a:sym typeface="Calibri"/>
              </a:rPr>
              <a:t> </a:t>
            </a:r>
            <a:r>
              <a:rPr lang="en-US" sz="1200" b="1" dirty="0">
                <a:effectLst/>
                <a:latin typeface="+mn-lt"/>
                <a:ea typeface="+mn-ea"/>
                <a:cs typeface="+mn-cs"/>
                <a:sym typeface="Calibri"/>
              </a:rPr>
              <a:t>OF A LEADER IS NOT KNOWLEDGE</a:t>
            </a:r>
            <a:r>
              <a:rPr lang="en-US" sz="1200" b="0" baseline="0" dirty="0">
                <a:effectLst/>
                <a:latin typeface="+mn-lt"/>
                <a:ea typeface="+mn-ea"/>
                <a:cs typeface="+mn-cs"/>
                <a:sym typeface="Calibri"/>
              </a:rPr>
              <a:t> </a:t>
            </a:r>
            <a:r>
              <a:rPr lang="en-US" sz="1200" b="1" dirty="0">
                <a:effectLst/>
                <a:latin typeface="+mn-lt"/>
                <a:ea typeface="+mn-ea"/>
                <a:cs typeface="+mn-cs"/>
                <a:sym typeface="Calibri"/>
              </a:rPr>
              <a:t>OR TECHNIQUE BUT WHAT THE</a:t>
            </a:r>
            <a:r>
              <a:rPr lang="en-US" sz="1200" b="0" baseline="0" dirty="0">
                <a:effectLst/>
                <a:latin typeface="+mn-lt"/>
                <a:ea typeface="+mn-ea"/>
                <a:cs typeface="+mn-cs"/>
                <a:sym typeface="Calibri"/>
              </a:rPr>
              <a:t> </a:t>
            </a:r>
            <a:r>
              <a:rPr lang="en-US" sz="1200" b="1" dirty="0">
                <a:effectLst/>
                <a:latin typeface="+mn-lt"/>
                <a:ea typeface="+mn-ea"/>
                <a:cs typeface="+mn-cs"/>
                <a:sym typeface="Calibri"/>
              </a:rPr>
              <a:t>LEADER BRINGS IN HIS/HER</a:t>
            </a:r>
            <a:endParaRPr lang="en-US" sz="1200" dirty="0">
              <a:effectLst/>
              <a:latin typeface="+mn-lt"/>
              <a:ea typeface="+mn-ea"/>
              <a:cs typeface="+mn-cs"/>
              <a:sym typeface="Calibri"/>
            </a:endParaRPr>
          </a:p>
          <a:p>
            <a:r>
              <a:rPr lang="en-US" sz="1200" b="1" dirty="0">
                <a:effectLst/>
                <a:latin typeface="+mn-lt"/>
                <a:ea typeface="+mn-ea"/>
                <a:cs typeface="+mn-cs"/>
                <a:sym typeface="Calibri"/>
              </a:rPr>
              <a:t> PRESENCE.</a:t>
            </a:r>
            <a:r>
              <a:rPr lang="en-US" sz="1200" b="0" baseline="0" dirty="0">
                <a:effectLst/>
                <a:latin typeface="+mn-lt"/>
                <a:ea typeface="+mn-ea"/>
                <a:cs typeface="+mn-cs"/>
                <a:sym typeface="Calibri"/>
              </a:rPr>
              <a:t> </a:t>
            </a:r>
            <a:r>
              <a:rPr lang="en-US" sz="1200" b="1" dirty="0">
                <a:effectLst/>
                <a:latin typeface="+mn-lt"/>
                <a:ea typeface="+mn-ea"/>
                <a:cs typeface="+mn-cs"/>
                <a:sym typeface="Calibri"/>
              </a:rPr>
              <a:t>AND THE PRESENCE HE/SHE NEEDS IS</a:t>
            </a:r>
            <a:r>
              <a:rPr lang="en-US" sz="1200" b="0" baseline="0" dirty="0">
                <a:effectLst/>
                <a:latin typeface="+mn-lt"/>
                <a:ea typeface="+mn-ea"/>
                <a:cs typeface="+mn-cs"/>
                <a:sym typeface="Calibri"/>
              </a:rPr>
              <a:t> </a:t>
            </a:r>
            <a:r>
              <a:rPr lang="en-US" sz="1200" b="1" dirty="0">
                <a:effectLst/>
                <a:latin typeface="+mn-lt"/>
                <a:ea typeface="+mn-ea"/>
                <a:cs typeface="+mn-cs"/>
                <a:sym typeface="Calibri"/>
              </a:rPr>
              <a:t>A NON-ANXIOUS PRESENCE.” Edwin Friedman Foundation </a:t>
            </a:r>
            <a:r>
              <a:rPr lang="en-US" sz="1200" b="1" i="1" dirty="0">
                <a:effectLst/>
                <a:latin typeface="+mn-lt"/>
                <a:ea typeface="+mn-ea"/>
                <a:cs typeface="+mn-cs"/>
                <a:sym typeface="Calibri"/>
              </a:rPr>
              <a:t>LEADERSHIP IN THE AGE OF THE QUICK FIX: A FAILURE OF NERVES</a:t>
            </a:r>
            <a:endParaRPr lang="en-US" sz="1200" i="1" dirty="0">
              <a:effectLst/>
              <a:latin typeface="+mn-lt"/>
              <a:ea typeface="+mn-ea"/>
              <a:cs typeface="+mn-cs"/>
              <a:sym typeface="Calibri"/>
            </a:endParaRPr>
          </a:p>
          <a:p>
            <a:r>
              <a:rPr lang="en-US" sz="1200" b="1" dirty="0">
                <a:effectLst/>
                <a:latin typeface="+mn-lt"/>
                <a:ea typeface="+mn-ea"/>
                <a:cs typeface="+mn-cs"/>
                <a:sym typeface="Calibri"/>
              </a:rPr>
              <a:t> Philippians 4:5-6 “</a:t>
            </a:r>
            <a:r>
              <a:rPr lang="en-US" sz="1200" b="1" i="1" dirty="0">
                <a:effectLst/>
                <a:latin typeface="+mn-lt"/>
                <a:ea typeface="+mn-ea"/>
                <a:cs typeface="+mn-cs"/>
                <a:sym typeface="Calibri"/>
              </a:rPr>
              <a:t>Let your gentleness be known to all.</a:t>
            </a:r>
            <a:r>
              <a:rPr lang="en-US" sz="1200" b="1" i="1" baseline="0" dirty="0">
                <a:effectLst/>
                <a:latin typeface="+mn-lt"/>
                <a:ea typeface="+mn-ea"/>
                <a:cs typeface="+mn-cs"/>
                <a:sym typeface="Calibri"/>
              </a:rPr>
              <a:t> The Lord is near. Do not  be anxious about anything, but in everything, by prayer and petition, with thanksgiving, present your requests to God.”</a:t>
            </a:r>
            <a:endParaRPr lang="en-US" sz="1200" b="1" i="1" dirty="0">
              <a:effectLst/>
              <a:latin typeface="+mn-lt"/>
              <a:ea typeface="+mn-ea"/>
              <a:cs typeface="+mn-cs"/>
              <a:sym typeface="Calibri"/>
            </a:endParaRPr>
          </a:p>
          <a:p>
            <a:r>
              <a:rPr lang="en-US" sz="1200" b="1" dirty="0">
                <a:effectLst/>
                <a:latin typeface="+mn-lt"/>
                <a:ea typeface="+mn-ea"/>
                <a:cs typeface="+mn-cs"/>
                <a:sym typeface="Calibri"/>
              </a:rPr>
              <a:t> I Thessalonians 2:6-8: “</a:t>
            </a:r>
            <a:r>
              <a:rPr lang="en-US" sz="1200" b="1" i="1" dirty="0">
                <a:effectLst/>
                <a:latin typeface="+mn-lt"/>
                <a:ea typeface="+mn-ea"/>
                <a:cs typeface="+mn-cs"/>
                <a:sym typeface="Calibri"/>
              </a:rPr>
              <a:t>We were not looking for praise from people</a:t>
            </a:r>
            <a:r>
              <a:rPr lang="mr-IN" sz="1200" b="1" i="1" dirty="0">
                <a:effectLst/>
                <a:latin typeface="+mn-lt"/>
                <a:ea typeface="+mn-ea"/>
                <a:cs typeface="+mn-cs"/>
                <a:sym typeface="Calibri"/>
              </a:rPr>
              <a:t>…</a:t>
            </a:r>
            <a:r>
              <a:rPr lang="en-US" sz="1200" b="1" i="1" dirty="0">
                <a:effectLst/>
                <a:latin typeface="+mn-lt"/>
                <a:ea typeface="+mn-ea"/>
                <a:cs typeface="+mn-cs"/>
                <a:sym typeface="Calibri"/>
              </a:rPr>
              <a:t>even though as apostles of Christ we could have asserted our authority. Instead, we were like young children among you. Just as a nursing mother cares for her</a:t>
            </a:r>
            <a:r>
              <a:rPr lang="en-US" sz="1200" b="1" i="1" baseline="0" dirty="0">
                <a:effectLst/>
                <a:latin typeface="+mn-lt"/>
                <a:ea typeface="+mn-ea"/>
                <a:cs typeface="+mn-cs"/>
                <a:sym typeface="Calibri"/>
              </a:rPr>
              <a:t> children, so we cared for you. Because we loved you so much, we were delighted to share with you not only the gospel of God but our lives as well.”</a:t>
            </a:r>
            <a:endParaRPr lang="en-US" sz="1200" i="1" dirty="0">
              <a:effectLst/>
              <a:latin typeface="+mn-lt"/>
              <a:ea typeface="+mn-ea"/>
              <a:cs typeface="+mn-cs"/>
              <a:sym typeface="Calibri"/>
            </a:endParaRPr>
          </a:p>
          <a:p>
            <a:r>
              <a:rPr lang="en-US" sz="1200" dirty="0">
                <a:effectLst/>
                <a:latin typeface="+mn-lt"/>
                <a:ea typeface="+mn-ea"/>
                <a:cs typeface="+mn-cs"/>
                <a:sym typeface="Calibri"/>
              </a:rPr>
              <a:t> </a:t>
            </a:r>
          </a:p>
          <a:p>
            <a:endParaRPr lang="en-US" dirty="0"/>
          </a:p>
        </p:txBody>
      </p:sp>
    </p:spTree>
    <p:extLst>
      <p:ext uri="{BB962C8B-B14F-4D97-AF65-F5344CB8AC3E}">
        <p14:creationId xmlns:p14="http://schemas.microsoft.com/office/powerpoint/2010/main" val="1263728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dirty="0"/>
              <a:t> </a:t>
            </a:r>
            <a:r>
              <a:rPr lang="en-US" sz="1200" b="1" i="1" dirty="0"/>
              <a:t>The Age of the Quick Fix: A Failure of Nerves.</a:t>
            </a:r>
            <a:r>
              <a:rPr lang="en-US" dirty="0"/>
              <a:t>  </a:t>
            </a:r>
            <a:r>
              <a:rPr lang="en-US" sz="1200" dirty="0"/>
              <a:t>Edwin Friedman. </a:t>
            </a:r>
            <a:r>
              <a:rPr lang="en-US" sz="1200" b="1" i="1" dirty="0"/>
              <a:t>“Let Your Life Speak”  We lead by being. A Spiritual Journey.   </a:t>
            </a:r>
          </a:p>
          <a:p>
            <a:pPr marL="0" marR="0" indent="0" algn="l" defTabSz="457200" eaLnBrk="1" fontAlgn="auto" latinLnBrk="0" hangingPunct="1">
              <a:lnSpc>
                <a:spcPct val="100000"/>
              </a:lnSpc>
              <a:spcBef>
                <a:spcPts val="0"/>
              </a:spcBef>
              <a:spcAft>
                <a:spcPts val="0"/>
              </a:spcAft>
              <a:buClrTx/>
              <a:buSzTx/>
              <a:buFontTx/>
              <a:buNone/>
              <a:tabLst/>
              <a:defRPr/>
            </a:pPr>
            <a:r>
              <a:rPr lang="en-US" sz="1200" dirty="0"/>
              <a:t> </a:t>
            </a:r>
            <a:r>
              <a:rPr lang="en-US" b="1" dirty="0"/>
              <a:t>Colossians 3:3 </a:t>
            </a:r>
            <a:r>
              <a:rPr lang="en-US" i="1" dirty="0"/>
              <a:t>‘SET YOUR MINDS ON THINGS ABOVE, NOT ON EARTHLY THINGS.” </a:t>
            </a:r>
            <a:r>
              <a:rPr lang="en-US" b="1" i="0" dirty="0"/>
              <a:t>3:12-15 </a:t>
            </a:r>
            <a:r>
              <a:rPr lang="en-US" i="1" dirty="0"/>
              <a:t>“THEREFORE, AS GOD’S CHOSEN</a:t>
            </a:r>
            <a:r>
              <a:rPr lang="en-US" i="1" baseline="0" dirty="0"/>
              <a:t> PEOPLE, HOLY AND DEARLY LOVED. C;OTHE YOURSELVES WITH COMPASSION, KINDNESS, HUMILITY, GENTLENESS AND PATIENCE. BEAR WITH EACH OTHER AND FORGIVE ONE ANOTHER IF ANY OF YOU HAVE A GRIEVANCE AGAINST SOMEONE. FORGIVE AS THE LORD FORGAVE YOU. AND OVER ALL THESE VIRTUES PUT ON LOVE, WHICH BINDS THEM ALL TOGETHER IN PERFECT UNITY.” LET THE PEACE OF CHRIST RULE IN YOUR HEARTS, SINCE AS MEMBERS OF ONE BODY YOU WERE CALL TO PEACE. AND BE THANKFUL.</a:t>
            </a:r>
            <a:r>
              <a:rPr lang="en-US" b="1" i="0" baseline="0" dirty="0"/>
              <a:t> 3:17</a:t>
            </a:r>
            <a:r>
              <a:rPr lang="en-US" i="1" baseline="0" dirty="0"/>
              <a:t>: AND WHATEVER YOU DO, WHETHER IN WORD OR DEED, DO ALL IN THE NAME OF THE LORD JESUS, GIVING THANKS TO GOD THE FATHER THROUGH HIM.</a:t>
            </a:r>
            <a:endParaRPr lang="en-US" i="1" dirty="0"/>
          </a:p>
        </p:txBody>
      </p:sp>
    </p:spTree>
    <p:extLst>
      <p:ext uri="{BB962C8B-B14F-4D97-AF65-F5344CB8AC3E}">
        <p14:creationId xmlns:p14="http://schemas.microsoft.com/office/powerpoint/2010/main" val="92637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ABOVE STATEMENT.</a:t>
            </a:r>
            <a:r>
              <a:rPr lang="en-US" baseline="0" dirty="0"/>
              <a:t> </a:t>
            </a:r>
            <a:r>
              <a:rPr lang="en-US" dirty="0"/>
              <a:t> “A TRANSFORMED AND TRANSFORMATIVE</a:t>
            </a:r>
            <a:r>
              <a:rPr lang="en-US" baseline="0" dirty="0"/>
              <a:t> SPIRIT</a:t>
            </a:r>
            <a:r>
              <a:rPr lang="mr-IN" baseline="0" dirty="0"/>
              <a:t>…</a:t>
            </a:r>
            <a:r>
              <a:rPr lang="en-US" baseline="0" dirty="0"/>
              <a:t>NOT JUST TRANSACTIONAL, OR GIVING INFORMATION,  OR TELLING US WHAT WE SHOULD AND SHOULD NOT DO. </a:t>
            </a:r>
            <a:r>
              <a:rPr lang="en-US" i="1" baseline="0" dirty="0"/>
              <a:t>  ESPECIALLY WHEN GOOD AND GODLY PEOPLE DISAGREE OVER VISION, VALUES, PROGRAMS  GOALS AND TRADITIONS.(TO BE DISCUSSED THIS AFTERNOON))</a:t>
            </a:r>
            <a:endParaRPr lang="en-US" i="1" dirty="0"/>
          </a:p>
          <a:p>
            <a:endParaRPr lang="en-US" dirty="0"/>
          </a:p>
        </p:txBody>
      </p:sp>
    </p:spTree>
    <p:extLst>
      <p:ext uri="{BB962C8B-B14F-4D97-AF65-F5344CB8AC3E}">
        <p14:creationId xmlns:p14="http://schemas.microsoft.com/office/powerpoint/2010/main" val="197122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Deuteronomy 31:6 “Be strong and of</a:t>
            </a:r>
            <a:r>
              <a:rPr lang="en-US" baseline="0" dirty="0"/>
              <a:t> good courage. Fear not, nor be afraid of them. For the Lord, thy God, He will never leave you or forsake you.”</a:t>
            </a:r>
          </a:p>
          <a:p>
            <a:r>
              <a:rPr lang="en-US" baseline="0" dirty="0"/>
              <a:t>Proverbs 4:23 “Above all else, guard your hearts</a:t>
            </a:r>
            <a:r>
              <a:rPr lang="mr-IN" baseline="0" dirty="0"/>
              <a:t>…</a:t>
            </a:r>
            <a:r>
              <a:rPr lang="en-US" baseline="0" dirty="0"/>
              <a:t>.”</a:t>
            </a:r>
          </a:p>
          <a:p>
            <a:r>
              <a:rPr lang="en-US" baseline="0" dirty="0"/>
              <a:t>Ephesians 4:25c “”</a:t>
            </a:r>
            <a:r>
              <a:rPr lang="mr-IN" baseline="0" dirty="0"/>
              <a:t>…</a:t>
            </a:r>
            <a:r>
              <a:rPr lang="en-US" baseline="0" dirty="0"/>
              <a:t>for we are all members of one body.”</a:t>
            </a:r>
          </a:p>
          <a:p>
            <a:r>
              <a:rPr lang="en-US" baseline="0" dirty="0"/>
              <a:t>James 1:16 “My dear brothers, take not of this: Everyone should be quick to listen, slow to speak and slow to become angry.”</a:t>
            </a:r>
          </a:p>
          <a:p>
            <a:r>
              <a:rPr lang="en-US" baseline="0" dirty="0" err="1"/>
              <a:t>Epjesians</a:t>
            </a:r>
            <a:r>
              <a:rPr lang="en-US" baseline="0" dirty="0"/>
              <a:t> 5:1 “Be imitators of God, therefore, and live a life of love, just as Christ loved us and gave Himself up for us</a:t>
            </a:r>
            <a:r>
              <a:rPr lang="mr-IN" baseline="0" dirty="0"/>
              <a:t>…</a:t>
            </a:r>
            <a:r>
              <a:rPr lang="en-US" baseline="0" dirty="0"/>
              <a:t>.”</a:t>
            </a:r>
          </a:p>
          <a:p>
            <a:r>
              <a:rPr lang="en-US" baseline="0" dirty="0"/>
              <a:t>II Chronicles 20:12, 15 </a:t>
            </a:r>
            <a:r>
              <a:rPr lang="en-US" baseline="0" dirty="0">
                <a:sym typeface="Wingdings"/>
              </a:rPr>
              <a:t>(v12)” We do not know what to do, but our eyes are upon you.” (v15) “</a:t>
            </a:r>
            <a:r>
              <a:rPr lang="en-US" baseline="0" dirty="0"/>
              <a:t>This is what the Lord says, to you</a:t>
            </a:r>
            <a:r>
              <a:rPr lang="mr-IN" baseline="0" dirty="0"/>
              <a:t>…</a:t>
            </a:r>
            <a:r>
              <a:rPr lang="en-US" baseline="0" dirty="0"/>
              <a:t>do not be afraid or discouraged</a:t>
            </a:r>
            <a:r>
              <a:rPr lang="mr-IN" baseline="0" dirty="0"/>
              <a:t>…</a:t>
            </a:r>
            <a:r>
              <a:rPr lang="en-US" baseline="0" dirty="0"/>
              <a:t>For the the battle is not yours, but God’s.</a:t>
            </a:r>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Deuteronomy 31:6 “Be strong and of</a:t>
            </a:r>
            <a:r>
              <a:rPr lang="en-US" baseline="0" dirty="0"/>
              <a:t> good courage. Fear not, nor be afraid of them. For the Lord, thy God, He will never leave you or forsake you.”</a:t>
            </a:r>
          </a:p>
          <a:p>
            <a:r>
              <a:rPr lang="en-US" baseline="0" dirty="0"/>
              <a:t>Proverbs 4:23 “Above all else, guard your hearts</a:t>
            </a:r>
            <a:r>
              <a:rPr lang="mr-IN" baseline="0" dirty="0"/>
              <a:t>…</a:t>
            </a:r>
            <a:r>
              <a:rPr lang="en-US" baseline="0" dirty="0"/>
              <a:t>.”</a:t>
            </a:r>
          </a:p>
          <a:p>
            <a:r>
              <a:rPr lang="en-US" baseline="0" dirty="0"/>
              <a:t>Ephesians 4:25c “”</a:t>
            </a:r>
            <a:r>
              <a:rPr lang="mr-IN" baseline="0" dirty="0"/>
              <a:t>…</a:t>
            </a:r>
            <a:r>
              <a:rPr lang="en-US" baseline="0" dirty="0"/>
              <a:t>for we are all members of one body.”</a:t>
            </a:r>
          </a:p>
          <a:p>
            <a:r>
              <a:rPr lang="en-US" baseline="0" dirty="0"/>
              <a:t>James 1:16 “My dear brothers, take not of this: Everyone should be quick to listen, slow to speak and slow to become angry.”</a:t>
            </a:r>
          </a:p>
          <a:p>
            <a:r>
              <a:rPr lang="en-US" baseline="0" dirty="0" err="1"/>
              <a:t>Epjesians</a:t>
            </a:r>
            <a:r>
              <a:rPr lang="en-US" baseline="0" dirty="0"/>
              <a:t> 5:1 “Be imitators of God, therefore, and live a life of love, just as Christ loved us and gave Himself up for us</a:t>
            </a:r>
            <a:r>
              <a:rPr lang="mr-IN" baseline="0" dirty="0"/>
              <a:t>…</a:t>
            </a:r>
            <a:r>
              <a:rPr lang="en-US" baseline="0" dirty="0"/>
              <a:t>.”</a:t>
            </a:r>
          </a:p>
          <a:p>
            <a:r>
              <a:rPr lang="en-US" baseline="0" dirty="0"/>
              <a:t>II Chronicles 20:12, 15 </a:t>
            </a:r>
            <a:r>
              <a:rPr lang="en-US" baseline="0" dirty="0">
                <a:sym typeface="Wingdings"/>
              </a:rPr>
              <a:t>(v12)” We do not know what to do, but our eyes are upon you.” (v15) “</a:t>
            </a:r>
            <a:r>
              <a:rPr lang="en-US" baseline="0" dirty="0"/>
              <a:t>This is what the Lord says, to you</a:t>
            </a:r>
            <a:r>
              <a:rPr lang="mr-IN" baseline="0" dirty="0"/>
              <a:t>…</a:t>
            </a:r>
            <a:r>
              <a:rPr lang="en-US" baseline="0" dirty="0"/>
              <a:t>do not be afraid or discouraged</a:t>
            </a:r>
            <a:r>
              <a:rPr lang="mr-IN" baseline="0" dirty="0"/>
              <a:t>…</a:t>
            </a:r>
            <a:r>
              <a:rPr lang="en-US" baseline="0" dirty="0"/>
              <a:t>For the the battle is not yours, but God’s.</a:t>
            </a:r>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200" b="1" dirty="0"/>
              <a:t>When we ask ourselves which persons in our lives mean the most to us, we often</a:t>
            </a:r>
            <a:r>
              <a:rPr lang="en-US" sz="1200" b="1" baseline="0" dirty="0"/>
              <a:t> find that those who, instead of giving advice, solutions, or cures, have chosen rather to share our pain and touch our wounds with a gentle and tender hand.</a:t>
            </a:r>
            <a:endParaRPr lang="en-US" sz="1200" b="1" dirty="0"/>
          </a:p>
          <a:p>
            <a:pPr marL="0" marR="0" indent="0" defTabSz="457200" eaLnBrk="1" fontAlgn="auto" latinLnBrk="0" hangingPunct="1">
              <a:lnSpc>
                <a:spcPct val="100000"/>
              </a:lnSpc>
              <a:spcBef>
                <a:spcPts val="0"/>
              </a:spcBef>
              <a:spcAft>
                <a:spcPts val="0"/>
              </a:spcAft>
              <a:buClrTx/>
              <a:buSzTx/>
              <a:buFontTx/>
              <a:buNone/>
              <a:tabLst/>
              <a:defRPr/>
            </a:pPr>
            <a:endParaRPr lang="en-US" sz="1200" b="1" dirty="0"/>
          </a:p>
          <a:p>
            <a:pPr marL="0" marR="0" indent="0" defTabSz="457200" eaLnBrk="1" fontAlgn="auto" latinLnBrk="0" hangingPunct="1">
              <a:lnSpc>
                <a:spcPct val="100000"/>
              </a:lnSpc>
              <a:spcBef>
                <a:spcPts val="0"/>
              </a:spcBef>
              <a:spcAft>
                <a:spcPts val="0"/>
              </a:spcAft>
              <a:buClrTx/>
              <a:buSzTx/>
              <a:buFontTx/>
              <a:buNone/>
              <a:tabLst/>
              <a:defRPr/>
            </a:pPr>
            <a:r>
              <a:rPr lang="en-US" sz="1200" b="1" dirty="0"/>
              <a:t> The friend who can be silent with us in a moment of despair or confusion, who can stay with us in an hour of grief and bereavement, who can tolerate not-knowing, not-curing, not-healing, and face with us the reality of our powerlessness, that is the friend who cares.</a:t>
            </a:r>
          </a:p>
          <a:p>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“GRACE TO YOU. GRACE TO YOU. GRACE TO DO THE WILL OF THE FATHER, GRACE, GRACE</a:t>
            </a:r>
            <a:r>
              <a:rPr lang="en-US" b="1" baseline="0" dirty="0"/>
              <a:t> TO YOU!”</a:t>
            </a:r>
          </a:p>
          <a:p>
            <a:r>
              <a:rPr lang="en-US" dirty="0"/>
              <a:t>The “evidence” of our leadership is in equipping and enabling others to see what they have not seen in themselves. To be compassionate is not, first of all,</a:t>
            </a:r>
          </a:p>
          <a:p>
            <a:r>
              <a:rPr lang="en-US" dirty="0"/>
              <a:t>something we do for others, but rather it is discovering with others their divinely given resources and inner qualities.</a:t>
            </a:r>
          </a:p>
          <a:p>
            <a:r>
              <a:rPr lang="en-US" dirty="0"/>
              <a:t> It is a way of being present with others and standing with them in their times of need. I am slowly coming to see that God wants us to be with others…not to prove that we are valuable to them.</a:t>
            </a:r>
          </a:p>
          <a:p>
            <a:endParaRPr lang="en-US" b="1" dirty="0"/>
          </a:p>
        </p:txBody>
      </p:sp>
    </p:spTree>
    <p:extLst>
      <p:ext uri="{BB962C8B-B14F-4D97-AF65-F5344CB8AC3E}">
        <p14:creationId xmlns:p14="http://schemas.microsoft.com/office/powerpoint/2010/main" val="2826652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214884">
              <a:lnSpc>
                <a:spcPct val="110000"/>
              </a:lnSpc>
              <a:spcBef>
                <a:spcPts val="0"/>
              </a:spcBef>
              <a:buSzTx/>
              <a:buNone/>
              <a:defRPr sz="1410" b="1"/>
            </a:pPr>
            <a:r>
              <a:rPr lang="en-US" sz="1600" i="1" dirty="0"/>
              <a:t>Four Relational Questions to Ask and Answer</a:t>
            </a:r>
            <a:r>
              <a:rPr lang="en-US" sz="1600" i="1" baseline="0" dirty="0"/>
              <a:t> </a:t>
            </a:r>
            <a:r>
              <a:rPr lang="en-US" sz="1600" i="1" dirty="0"/>
              <a:t>As We Nurture the Trust of Those We Lead. </a:t>
            </a:r>
          </a:p>
          <a:p>
            <a:pPr marL="0" indent="0" algn="ctr" defTabSz="214884">
              <a:lnSpc>
                <a:spcPct val="110000"/>
              </a:lnSpc>
              <a:spcBef>
                <a:spcPts val="0"/>
              </a:spcBef>
              <a:buSzTx/>
              <a:buNone/>
              <a:defRPr sz="1410" b="1"/>
            </a:pPr>
            <a:endParaRPr lang="en-US" sz="1200" dirty="0"/>
          </a:p>
          <a:p>
            <a:pPr marL="0" indent="0" defTabSz="214884">
              <a:lnSpc>
                <a:spcPts val="2300"/>
              </a:lnSpc>
              <a:spcBef>
                <a:spcPts val="500"/>
              </a:spcBef>
              <a:buSzTx/>
              <a:buFontTx/>
              <a:buNone/>
              <a:defRPr sz="1222" b="1">
                <a:latin typeface="Helvetica Neue"/>
                <a:ea typeface="Helvetica Neue"/>
                <a:cs typeface="Helvetica Neue"/>
                <a:sym typeface="Helvetica Neue"/>
              </a:defRPr>
            </a:pPr>
            <a:r>
              <a:rPr lang="en-US" sz="1200" dirty="0"/>
              <a:t>Question #1 “How can </a:t>
            </a:r>
            <a:r>
              <a:rPr lang="en-US" sz="1200" i="1" dirty="0"/>
              <a:t>we live together </a:t>
            </a:r>
            <a:r>
              <a:rPr lang="en-US" sz="1200" dirty="0"/>
              <a:t>within this diverse Christian community in such way that </a:t>
            </a:r>
            <a:r>
              <a:rPr lang="en-US" sz="1200" i="1" dirty="0"/>
              <a:t>our relationships are redemptive and a witness to unbelievers </a:t>
            </a:r>
            <a:r>
              <a:rPr lang="en-US" sz="1200" dirty="0"/>
              <a:t>of the</a:t>
            </a:r>
            <a:r>
              <a:rPr lang="en-US" sz="1200" i="1" dirty="0"/>
              <a:t> reconciling </a:t>
            </a:r>
            <a:r>
              <a:rPr lang="en-US" sz="1200" dirty="0"/>
              <a:t>work of God in Christ?”</a:t>
            </a:r>
          </a:p>
          <a:p>
            <a:pPr marL="0" indent="0" defTabSz="214884">
              <a:lnSpc>
                <a:spcPts val="2300"/>
              </a:lnSpc>
              <a:spcBef>
                <a:spcPts val="500"/>
              </a:spcBef>
              <a:buSzTx/>
              <a:buFontTx/>
              <a:buNone/>
              <a:defRPr sz="1222" b="1">
                <a:latin typeface="Helvetica Neue"/>
                <a:ea typeface="Helvetica Neue"/>
                <a:cs typeface="Helvetica Neue"/>
                <a:sym typeface="Helvetica Neue"/>
              </a:defRPr>
            </a:pPr>
            <a:r>
              <a:rPr lang="en-US" sz="1200" dirty="0"/>
              <a:t>Question #2: “If, </a:t>
            </a:r>
            <a:r>
              <a:rPr lang="en-US" sz="1200" i="1" dirty="0"/>
              <a:t>‘in Christ, all things are made new</a:t>
            </a:r>
            <a:r>
              <a:rPr lang="en-US" sz="1200" dirty="0"/>
              <a:t>,’ then how does our relationship to Christ </a:t>
            </a:r>
            <a:r>
              <a:rPr lang="en-US" sz="1200" i="1" dirty="0"/>
              <a:t>convert or transform </a:t>
            </a:r>
            <a:r>
              <a:rPr lang="en-US" sz="1200" dirty="0"/>
              <a:t>the way we </a:t>
            </a:r>
            <a:r>
              <a:rPr lang="en-US" sz="1200" i="1" dirty="0"/>
              <a:t>live and lead </a:t>
            </a:r>
            <a:r>
              <a:rPr lang="en-US" sz="1200" dirty="0"/>
              <a:t>in a Christian community of faith?”</a:t>
            </a:r>
          </a:p>
          <a:p>
            <a:pPr marL="0" indent="0" defTabSz="214884">
              <a:lnSpc>
                <a:spcPct val="110000"/>
              </a:lnSpc>
              <a:spcBef>
                <a:spcPts val="0"/>
              </a:spcBef>
              <a:buSzTx/>
              <a:buNone/>
              <a:defRPr sz="1222" b="1">
                <a:latin typeface="Helvetica Neue"/>
                <a:ea typeface="Helvetica Neue"/>
                <a:cs typeface="Helvetica Neue"/>
                <a:sym typeface="Helvetica Neue"/>
              </a:defRPr>
            </a:pPr>
            <a:r>
              <a:rPr lang="en-US" sz="1200" dirty="0"/>
              <a:t>Question #3: “In conflict situations, </a:t>
            </a:r>
            <a:r>
              <a:rPr lang="en-US" sz="1200" i="1" dirty="0"/>
              <a:t>when good and godly people differ </a:t>
            </a:r>
            <a:r>
              <a:rPr lang="en-US" sz="1200" dirty="0"/>
              <a:t>and sometimes collide </a:t>
            </a:r>
            <a:r>
              <a:rPr lang="en-US" sz="1200" i="1" dirty="0"/>
              <a:t>over vision, values, and traditions, how can I lead in these situations</a:t>
            </a:r>
            <a:r>
              <a:rPr lang="en-US" sz="1200" dirty="0"/>
              <a:t>, really lead (and serve) with the </a:t>
            </a:r>
            <a:r>
              <a:rPr lang="en-US" sz="1200" i="1" dirty="0"/>
              <a:t>mind and spirit of Christ</a:t>
            </a:r>
            <a:r>
              <a:rPr lang="en-US" sz="1200" dirty="0"/>
              <a:t>?” </a:t>
            </a:r>
          </a:p>
          <a:p>
            <a:pPr marL="0" indent="0" algn="l" defTabSz="214884">
              <a:lnSpc>
                <a:spcPts val="2300"/>
              </a:lnSpc>
              <a:spcBef>
                <a:spcPts val="500"/>
              </a:spcBef>
              <a:buSzTx/>
              <a:buFontTx/>
              <a:buNone/>
              <a:defRPr sz="752" b="1">
                <a:latin typeface="Times New Roman"/>
                <a:ea typeface="Times New Roman"/>
                <a:cs typeface="Times New Roman"/>
                <a:sym typeface="Times New Roman"/>
              </a:defRPr>
            </a:pPr>
            <a:r>
              <a:rPr lang="en-US" sz="1200" dirty="0">
                <a:latin typeface="Helvetica Neue"/>
                <a:ea typeface="Helvetica Neue"/>
                <a:cs typeface="Helvetica Neue"/>
                <a:sym typeface="Helvetica Neue"/>
              </a:rPr>
              <a:t>Question #4: ”Do</a:t>
            </a:r>
            <a:r>
              <a:rPr lang="en-US" sz="1200" i="1" dirty="0">
                <a:latin typeface="Helvetica Neue"/>
                <a:ea typeface="Helvetica Neue"/>
                <a:cs typeface="Helvetica Neue"/>
                <a:sym typeface="Helvetica Neue"/>
              </a:rPr>
              <a:t> my words and actions as a Christian leader </a:t>
            </a:r>
            <a:r>
              <a:rPr lang="en-US" sz="1200" dirty="0">
                <a:latin typeface="Helvetica Neue"/>
                <a:ea typeface="Helvetica Neue"/>
                <a:cs typeface="Helvetica Neue"/>
                <a:sym typeface="Helvetica Neue"/>
              </a:rPr>
              <a:t>increase or decrease the  trust level in me of those whom I seek to lead? </a:t>
            </a:r>
            <a:endParaRPr lang="en-US" dirty="0"/>
          </a:p>
          <a:p>
            <a:endParaRPr lang="en-US" dirty="0"/>
          </a:p>
        </p:txBody>
      </p:sp>
    </p:spTree>
    <p:extLst>
      <p:ext uri="{BB962C8B-B14F-4D97-AF65-F5344CB8AC3E}">
        <p14:creationId xmlns:p14="http://schemas.microsoft.com/office/powerpoint/2010/main" val="949944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50" b="1" dirty="0"/>
          </a:p>
          <a:p>
            <a:pPr marL="228600" indent="-228600">
              <a:buAutoNum type="arabicPeriod"/>
            </a:pPr>
            <a:r>
              <a:rPr lang="en-US" sz="1200" b="1" dirty="0"/>
              <a:t>How has growth in grace been evidenced in each of these five qualities? </a:t>
            </a:r>
          </a:p>
          <a:p>
            <a:pPr marL="228600" indent="-228600">
              <a:buAutoNum type="arabicPeriod" startAt="2"/>
            </a:pPr>
            <a:r>
              <a:rPr lang="en-US" sz="1200" b="1" dirty="0"/>
              <a:t>Which of these qualities are longing for both immediate and long term growth in grace?</a:t>
            </a:r>
          </a:p>
          <a:p>
            <a:pPr marL="0" indent="0">
              <a:buNone/>
            </a:pPr>
            <a:r>
              <a:rPr lang="en-US" sz="1200" b="1" dirty="0"/>
              <a:t>3. How is your testimony of faith enhanced by these qualities?</a:t>
            </a:r>
          </a:p>
          <a:p>
            <a:pPr marL="0" indent="0">
              <a:buNone/>
            </a:pPr>
            <a:r>
              <a:rPr lang="en-US" sz="1200" b="1" dirty="0"/>
              <a:t>4. Is the lack of expression of these qualities hindering your testimony of faith?</a:t>
            </a:r>
          </a:p>
          <a:p>
            <a:pPr marL="0" indent="0">
              <a:buNone/>
            </a:pPr>
            <a:r>
              <a:rPr lang="en-US" sz="1200" b="1" dirty="0"/>
              <a:t>5. Are any of these qualities evidenced inconsistently between the sacred and secular in your life?</a:t>
            </a:r>
          </a:p>
          <a:p>
            <a:pPr marL="0" indent="0">
              <a:buNone/>
            </a:pPr>
            <a:r>
              <a:rPr lang="en-US" sz="1200" b="1" dirty="0"/>
              <a:t> 6.  Which of these qualities are most affirmed  by the testimonies of those you lead?</a:t>
            </a:r>
          </a:p>
          <a:p>
            <a:endParaRPr lang="en-US" dirty="0"/>
          </a:p>
        </p:txBody>
      </p:sp>
    </p:spTree>
    <p:extLst>
      <p:ext uri="{BB962C8B-B14F-4D97-AF65-F5344CB8AC3E}">
        <p14:creationId xmlns:p14="http://schemas.microsoft.com/office/powerpoint/2010/main" val="4082310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lvl1pPr>
              <a:defRPr sz="2500" b="1"/>
            </a:lvl1pPr>
          </a:lstStyle>
          <a:p>
            <a:r>
              <a:t>AS CHRISTIAN LEADERS, “OUR TESTIMONY OF FAITH IN JESUS CHRIST MUST INCREASINGLY INFORM AND TRANSFORM THE WAY WE LEAD AND LIVE IN A FAITH COMMUNITY”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theme of this session:</a:t>
            </a:r>
            <a:r>
              <a:rPr lang="en-US" baseline="0" dirty="0"/>
              <a:t> “Nurturing Trust</a:t>
            </a:r>
            <a:r>
              <a:rPr lang="mr-IN" baseline="0" dirty="0"/>
              <a:t>…</a:t>
            </a:r>
            <a:r>
              <a:rPr lang="en-US" baseline="0" dirty="0"/>
              <a:t>in times of tensions and transitions.” The principle is this: How we guide through transitions will build or erode trust.”</a:t>
            </a:r>
            <a:endParaRPr lang="en-US" dirty="0"/>
          </a:p>
        </p:txBody>
      </p:sp>
    </p:spTree>
    <p:extLst>
      <p:ext uri="{BB962C8B-B14F-4D97-AF65-F5344CB8AC3E}">
        <p14:creationId xmlns:p14="http://schemas.microsoft.com/office/powerpoint/2010/main" val="1138284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pPr>
              <a:defRPr sz="3500" b="1"/>
            </a:pPr>
            <a:r>
              <a:t>As church leaders,  we often focus on the joy of leadership. Pastors have the potential to influence change and impact people. We are energized. We experience joy!</a:t>
            </a:r>
            <a:r>
              <a:rPr b="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a:defRPr sz="3200" b="1"/>
            </a:lvl1pPr>
          </a:lstStyle>
          <a:p>
            <a:r>
              <a:t>A renewed passion for growth and effectiveness grips us. We committed to make it happen! We sense a vision from God for the future of the congregation. The vision is right, we believe.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dirty="0"/>
              <a:t>WHAT ARE THE  KEY WORDS  AND/OR</a:t>
            </a:r>
            <a:r>
              <a:rPr lang="en-US" baseline="0" dirty="0"/>
              <a:t>   KEY </a:t>
            </a:r>
            <a:r>
              <a:rPr lang="en-US" dirty="0"/>
              <a:t>PHRASES</a:t>
            </a:r>
            <a:r>
              <a:rPr lang="en-US" baseline="0" dirty="0"/>
              <a:t> </a:t>
            </a:r>
            <a:r>
              <a:rPr lang="en-US" dirty="0"/>
              <a:t>FOR YOU IN THIS STATEMENT?</a:t>
            </a:r>
          </a:p>
          <a:p>
            <a:endParaRPr lang="en-US" dirty="0"/>
          </a:p>
        </p:txBody>
      </p:sp>
    </p:spTree>
    <p:extLst>
      <p:ext uri="{BB962C8B-B14F-4D97-AF65-F5344CB8AC3E}">
        <p14:creationId xmlns:p14="http://schemas.microsoft.com/office/powerpoint/2010/main" val="197122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sz="3400" b="1"/>
            </a:lvl1pPr>
          </a:lstStyle>
          <a:p>
            <a:r>
              <a:t>A vision is necessary for the people we lead. “Blessed is the person who is captured by a big, God-inspired” vision, and is willing to pay the price to see that vision comes true.”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lvl1pPr>
              <a:defRPr sz="3400" b="1"/>
            </a:lvl1pPr>
          </a:lstStyle>
          <a:p>
            <a:r>
              <a:t>Regarding the “vision” thing, remember that “vision” has to do with seeing things clearly and at a great distance.”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lvl1pPr>
              <a:defRPr sz="3600" b="1"/>
            </a:lvl1pPr>
          </a:lstStyle>
          <a:p>
            <a:r>
              <a:t>A vision is a “consuming, passionate, and compelling inner picture.”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a:defRPr sz="1900" b="1"/>
            </a:pPr>
            <a:r>
              <a:t>Two illustrations frame our discussions today regarding tension and transitions faced by the leaders in faith communities. </a:t>
            </a:r>
          </a:p>
          <a:p>
            <a:pPr>
              <a:defRPr sz="1900" b="1"/>
            </a:pPr>
            <a:endParaRPr/>
          </a:p>
          <a:p>
            <a:pPr>
              <a:defRPr sz="1900" b="1"/>
            </a:pPr>
            <a:r>
              <a:t>The “Stick Man” holding tenaciously (and painfully) to both the “preferred future” verses “present realities.” And then...! Something happens! We encounter the “realities of the present.” Finances. Circumstances. Government. But most often, we encounter the “reality” of “good and godly people and a younger generation of Christians who differ and sometimes collide with the leader on the “vision of the future.” </a:t>
            </a:r>
          </a:p>
          <a:p>
            <a:pPr>
              <a:defRPr sz="2600" b="1"/>
            </a:pPr>
            <a:r>
              <a:t>Pain often results in leading others who differ with us as leaders. </a:t>
            </a:r>
          </a:p>
          <a:p>
            <a:pPr>
              <a:defRPr sz="2600" b="1"/>
            </a:pPr>
            <a:r>
              <a:t>How can we lead decisively, especially in times of conflict over vision, when decisions need to be made – even when continuing differences exist?</a:t>
            </a:r>
            <a:r>
              <a:rPr sz="2000"/>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pPr>
              <a:defRPr sz="2200" b="1"/>
            </a:pPr>
            <a:r>
              <a:t>If we relax the other arm and let go of the reality of the present situation, we are soon voted down or voted out at the next annual meeting!</a:t>
            </a:r>
          </a:p>
          <a:p>
            <a:pPr>
              <a:defRPr sz="2200" b="1"/>
            </a:pPr>
            <a:r>
              <a:t>It is in holding, intentionally, to both vision and reality that the possibility exists for leaders to move from vision to action and with this intentionality comes both joy and pain for the leader. </a:t>
            </a:r>
          </a:p>
          <a:p>
            <a:pPr>
              <a:defRPr sz="2200" b="1"/>
            </a:pPr>
            <a:r>
              <a:t>Why? Sooner rather than later, Christian leaders are jolted when we experience this reality.  Good and godly people often differ on how to reach mutually desired goals, and a younger generation of Christians in our congregation think differently about the way forward for the congregations. </a:t>
            </a:r>
          </a:p>
          <a:p>
            <a:pPr>
              <a:defRPr sz="2200" b="1"/>
            </a:pPr>
            <a:r>
              <a:t>Sometimes, these good and godly people, and the millennial’s COLLIDE ... and a faith community is divided, the kingdom of God suffers and Satan laughs.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pPr>
              <a:defRPr sz="1900" b="1"/>
            </a:pPr>
            <a:endParaRPr/>
          </a:p>
          <a:p>
            <a:pPr>
              <a:defRPr sz="1900" b="1"/>
            </a:pPr>
            <a:r>
              <a:t>We are stunned when those with whom we work reject the vision that is cast or challenge the vision as it is presented. </a:t>
            </a:r>
          </a:p>
          <a:p>
            <a:pPr>
              <a:defRPr sz="1900" b="1"/>
            </a:pPr>
            <a:endParaRPr/>
          </a:p>
          <a:p>
            <a:pPr>
              <a:defRPr sz="1900" b="1"/>
            </a:pPr>
            <a:r>
              <a:t>The tension in holding on to our vision and to the reality of the present situation often produces pain. There is sadness on my face and pain in my heart!</a:t>
            </a:r>
          </a:p>
          <a:p>
            <a:pPr>
              <a:defRPr sz="1900" b="1"/>
            </a:pPr>
            <a:r>
              <a:t>If we relax one arm and let go of the vision, we drift along with no direction.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pPr>
              <a:defRPr sz="2400" b="1"/>
            </a:pPr>
            <a:r>
              <a:t>We know that “leading for change is not the same as the exercise of power” (George McGregor Burns, LEADERSHIP 9-28). </a:t>
            </a:r>
          </a:p>
          <a:p>
            <a:pPr>
              <a:defRPr sz="2400" b="1"/>
            </a:pPr>
            <a:r>
              <a:t>Christian leaders don’t point loaded guns to the heads of the followers, to get them to do things they might not otherwise do. That is not practicing leadership; it is exercising power.</a:t>
            </a:r>
          </a:p>
          <a:p>
            <a:pPr>
              <a:defRPr sz="2400" b="1"/>
            </a:pPr>
            <a:r>
              <a:t> </a:t>
            </a:r>
          </a:p>
          <a:p>
            <a:pPr>
              <a:defRPr sz="2400" b="1"/>
            </a:pPr>
            <a:r>
              <a:t>True leadership only exists if people follow when they have the freedom not to.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lvl1pPr>
              <a:defRPr sz="2400" b="1"/>
            </a:lvl1pPr>
          </a:lstStyle>
          <a:p>
            <a:r>
              <a:t>These visionary leaders find ways to transfer these dreams to their people. They understand that the test of true leadership is the transference of vision.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lvl1pPr>
              <a:defRPr sz="2400" b="1"/>
            </a:lvl1pPr>
          </a:lstStyle>
          <a:p>
            <a:r>
              <a:t>SEE SLIDE:   GOOD AND GODLY PEOPLE AND A YOUNGER GENERATION OF CHRISTIANS MOST OFTEN COLLIDE WITH THEIR LEADERS OVER MISSION, TRADITIONS VISION, VALUES, PRIORITIES AND PROGRAMS IN A FAITH COMMUNITY!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pPr>
              <a:defRPr sz="2400" b="1"/>
            </a:pPr>
            <a:r>
              <a:t>So how do we lead with the mind of Christ when tensions arise over change and transitions? </a:t>
            </a:r>
          </a:p>
          <a:p>
            <a:pPr>
              <a:defRPr sz="2400" b="1"/>
            </a:pPr>
            <a:endParaRPr/>
          </a:p>
          <a:p>
            <a:pPr>
              <a:defRPr sz="2400" b="1"/>
            </a:pPr>
            <a:r>
              <a:t>The role of the visionary leader is to engage the congregation in shaping the new vision, and affirm passionately the core convictions. </a:t>
            </a:r>
          </a:p>
          <a:p>
            <a:pPr>
              <a:defRPr sz="2400" b="1"/>
            </a:pPr>
            <a:r>
              <a:t>Where do these disagreements and collisions take place most often in a local church? </a:t>
            </a:r>
          </a:p>
          <a:p>
            <a:pPr>
              <a:defRPr sz="2400" b="1"/>
            </a:pPr>
            <a:r>
              <a:t>Consider the following Lifespan graph of faith communities.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CONCLUDE MY</a:t>
            </a:r>
            <a:r>
              <a:rPr lang="en-US" baseline="0" dirty="0"/>
              <a:t> WORDS OF THE EPILOGUE WITH THESE WORDS. READ SLIDE.  </a:t>
            </a:r>
            <a:r>
              <a:rPr lang="en-US" dirty="0"/>
              <a:t>THIS</a:t>
            </a:r>
            <a:r>
              <a:rPr lang="en-US" baseline="0" dirty="0"/>
              <a:t> SCRIPTURAL PASSAGE IS A KEY BIBLCAL  PASSAGE FOR LIVING AND LEADING, ESPECIALLY IN TIMES OF CONFLICT.</a:t>
            </a:r>
          </a:p>
          <a:p>
            <a:endParaRPr lang="en-US" dirty="0"/>
          </a:p>
        </p:txBody>
      </p:sp>
    </p:spTree>
    <p:extLst>
      <p:ext uri="{BB962C8B-B14F-4D97-AF65-F5344CB8AC3E}">
        <p14:creationId xmlns:p14="http://schemas.microsoft.com/office/powerpoint/2010/main" val="3220649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pPr>
              <a:defRPr sz="2400" b="1"/>
            </a:pPr>
            <a:r>
              <a:t>LIFE STAGES OF A LOCAL CHURCH</a:t>
            </a:r>
          </a:p>
          <a:p>
            <a:pPr>
              <a:defRPr sz="2400" b="1"/>
            </a:pPr>
            <a:r>
              <a:t>CHARACTERISTICS OF A FAITH COMMUNITY:     VISION</a:t>
            </a:r>
          </a:p>
          <a:p>
            <a:pPr>
              <a:defRPr sz="2400" b="1"/>
            </a:pPr>
            <a:r>
              <a:t>					                                            COMMUNITY</a:t>
            </a:r>
          </a:p>
          <a:p>
            <a:pPr>
              <a:defRPr sz="2400" b="1"/>
            </a:pPr>
            <a:r>
              <a:t>									          PROGRAMS</a:t>
            </a:r>
          </a:p>
          <a:p>
            <a:pPr>
              <a:defRPr sz="2400" b="1"/>
            </a:pPr>
            <a:r>
              <a:t>									          MANAGEMENT</a:t>
            </a:r>
          </a:p>
          <a:p>
            <a:pPr>
              <a:defRPr sz="2400" b="1"/>
            </a:pPr>
            <a:r>
              <a:t>THE MOST CRITICAL POINT IN THE LIFE CYCLE….!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pPr>
              <a:defRPr sz="2700" b="1"/>
            </a:pPr>
            <a:r>
              <a:t>CHANGE IS INEVITABLE.</a:t>
            </a:r>
          </a:p>
          <a:p>
            <a:pPr>
              <a:defRPr sz="2700" b="1"/>
            </a:pPr>
            <a:r>
              <a:t>PROBLEMS ARISE IN THE TRANSITIONS.</a:t>
            </a:r>
          </a:p>
          <a:p>
            <a:pPr>
              <a:defRPr sz="2700" b="1"/>
            </a:pPr>
            <a:r>
              <a:t>WE WANT AND NEED FOR THESE TRANSITIONS TO BE TRANSFORMATIVE;</a:t>
            </a:r>
          </a:p>
          <a:p>
            <a:pPr>
              <a:defRPr sz="2700" b="1"/>
            </a:pPr>
            <a:r>
              <a:t>NOT DESTRUCTIVE AND DIVISIVE.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pPr>
              <a:defRPr sz="3200" b="1"/>
            </a:pPr>
            <a:r>
              <a:t>Anchor #1: SPEAK GRACEFULLY. Ephesians 4:29 </a:t>
            </a:r>
          </a:p>
          <a:p>
            <a:pPr>
              <a:defRPr sz="3200" b="1"/>
            </a:pPr>
            <a:r>
              <a:t>	Issue: “Watch the words we speak.”</a:t>
            </a:r>
          </a:p>
          <a:p>
            <a:pPr>
              <a:defRPr sz="3200" b="1"/>
            </a:pPr>
            <a:r>
              <a:t>	Principle: Words we speak can bless or “destroy” people.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pPr>
              <a:defRPr sz="2400" b="1"/>
            </a:pPr>
            <a:r>
              <a:t>“What comes out of my mouth reflects what is in my heart,” so Jesus states in the Gospels. </a:t>
            </a:r>
          </a:p>
          <a:p>
            <a:pPr>
              <a:defRPr sz="2400" b="1"/>
            </a:pPr>
            <a:r>
              <a:t>                                                               As leaders through the words we use, we either: </a:t>
            </a:r>
          </a:p>
          <a:p>
            <a:pPr>
              <a:defRPr sz="2400" b="1"/>
            </a:pPr>
            <a:r>
              <a:t>                                                              Encourage or discourage those with whom we work.</a:t>
            </a:r>
          </a:p>
          <a:p>
            <a:pPr>
              <a:defRPr sz="2400" b="1"/>
            </a:pPr>
            <a:r>
              <a:t>                                                               Lift them up or put them down.</a:t>
            </a:r>
          </a:p>
          <a:p>
            <a:pPr>
              <a:defRPr sz="2400" b="1"/>
            </a:pPr>
            <a:r>
              <a:t>                                                               Speak positively or negatively about them.</a:t>
            </a:r>
          </a:p>
          <a:p>
            <a:pPr>
              <a:defRPr sz="2400" b="1"/>
            </a:pPr>
            <a:r>
              <a:t>                                                               Reflect cultural sensitivity or cultural “blindness” to them.</a:t>
            </a:r>
          </a:p>
          <a:p>
            <a:pPr>
              <a:defRPr sz="2400" b="1"/>
            </a:pPr>
            <a:r>
              <a:t>                                                               Focus on “them” or focus on self.</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prstGeom prst="rect">
            <a:avLst/>
          </a:prstGeom>
        </p:spPr>
        <p:txBody>
          <a:bodyPr/>
          <a:lstStyle/>
          <a:p>
            <a:endParaRPr/>
          </a:p>
        </p:txBody>
      </p:sp>
      <p:sp>
        <p:nvSpPr>
          <p:cNvPr id="320" name="Shape 320"/>
          <p:cNvSpPr>
            <a:spLocks noGrp="1"/>
          </p:cNvSpPr>
          <p:nvPr>
            <p:ph type="body" sz="quarter" idx="1"/>
          </p:nvPr>
        </p:nvSpPr>
        <p:spPr>
          <a:prstGeom prst="rect">
            <a:avLst/>
          </a:prstGeom>
        </p:spPr>
        <p:txBody>
          <a:bodyPr/>
          <a:lstStyle/>
          <a:p>
            <a:pPr>
              <a:defRPr sz="2400" b="1"/>
            </a:pPr>
            <a:r>
              <a:t>I often ask myself: how do others feel when they leave my presence? </a:t>
            </a:r>
          </a:p>
          <a:p>
            <a:pPr>
              <a:defRPr sz="2400" b="1"/>
            </a:pPr>
            <a:r>
              <a:t>                                             Stronger or weaker? </a:t>
            </a:r>
            <a:br/>
            <a:r>
              <a:t>                                             Larger or smaller about themselves? </a:t>
            </a:r>
          </a:p>
          <a:p>
            <a:pPr>
              <a:defRPr sz="2400" b="1"/>
            </a:pPr>
            <a:r>
              <a:t>                                             Confident or “scared”? </a:t>
            </a:r>
          </a:p>
          <a:p>
            <a:pPr>
              <a:defRPr sz="2400" b="1"/>
            </a:pPr>
            <a:r>
              <a:t>                                             Understood or misunderstood? Affirmed or manipulated? </a:t>
            </a:r>
            <a:br/>
            <a:r>
              <a:t>                                             Blessed or “destroyed”?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pPr>
              <a:defRPr sz="2400" b="1"/>
            </a:pPr>
            <a:r>
              <a:t>“The praise to criticism ratio with others with whom we work should be at about 80-90% praise or positive statements to 10-20% criticism or negative statements.” Good advice from Sven Walroos, Scandinavian clinical psychologist.</a:t>
            </a:r>
          </a:p>
          <a:p>
            <a:pPr>
              <a:defRPr sz="2400" b="1"/>
            </a:pPr>
            <a:r>
              <a:t>According to Ephesians 4:29, God uses the words we speak to others within the Body of Christ to extend His grace through us to them! </a:t>
            </a:r>
          </a:p>
          <a:p>
            <a:pPr>
              <a:defRPr sz="2400" b="1"/>
            </a:pPr>
            <a:r>
              <a:t> 	What a powerful and probing thought!</a:t>
            </a:r>
          </a:p>
          <a:p>
            <a:pPr>
              <a:defRPr sz="2400" b="1"/>
            </a:pPr>
            <a:r>
              <a:t>Remember, the words we speak to those with whom we work especially those who differ and even collide with us, can bless them or destroy them. </a:t>
            </a:r>
          </a:p>
          <a:p>
            <a:pPr>
              <a:defRPr sz="2400" b="1"/>
            </a:pPr>
            <a:r>
              <a:t>         Choose to bless them!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prstGeom prst="rect">
            <a:avLst/>
          </a:prstGeom>
        </p:spPr>
        <p:txBody>
          <a:bodyPr/>
          <a:lstStyle/>
          <a:p>
            <a:endParaRPr/>
          </a:p>
        </p:txBody>
      </p:sp>
      <p:sp>
        <p:nvSpPr>
          <p:cNvPr id="334" name="Shape 334"/>
          <p:cNvSpPr>
            <a:spLocks noGrp="1"/>
          </p:cNvSpPr>
          <p:nvPr>
            <p:ph type="body" sz="quarter" idx="1"/>
          </p:nvPr>
        </p:nvSpPr>
        <p:spPr>
          <a:prstGeom prst="rect">
            <a:avLst/>
          </a:prstGeom>
        </p:spPr>
        <p:txBody>
          <a:bodyPr/>
          <a:lstStyle>
            <a:lvl1pPr>
              <a:defRPr sz="3400" b="1"/>
            </a:lvl1pPr>
          </a:lstStyle>
          <a:p>
            <a:r>
              <a:t>READ SLIDE AND SCRIPTURE PASSAGE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pPr>
              <a:defRPr sz="2400" b="1"/>
            </a:pPr>
            <a:r>
              <a:t>Comparison is so pervasive in our society – in the workforce, the family, the local church or region, in our communities and particularly within ourselves. </a:t>
            </a:r>
          </a:p>
          <a:p>
            <a:pPr>
              <a:defRPr sz="2400" b="1"/>
            </a:pPr>
            <a:r>
              <a:t>We can feel good about ourselves – our gifts, talents and abilities – until we compare ourselves with the gifts, talents and abilities of other people. </a:t>
            </a:r>
          </a:p>
          <a:p>
            <a:pPr>
              <a:defRPr sz="2400" b="1"/>
            </a:pPr>
            <a:r>
              <a:t>We can believe our co-workers are adequate for the jobs we give to them until we compare their work – creativity, innovation, energy, collegiality – with others. </a:t>
            </a:r>
          </a:p>
          <a:p>
            <a:pPr>
              <a:defRPr sz="2400" b="1"/>
            </a:pPr>
            <a:r>
              <a:t>COMPARISON     ROBS US OF JOY RELATIONSHIPS, CONFIDENCE AND PEACE.</a:t>
            </a:r>
          </a:p>
          <a:p>
            <a:pPr>
              <a:defRPr sz="2400" b="1"/>
            </a:pPr>
            <a:r>
              <a:t>                              IN THE PROCESS IR SAPS OUR ENERGY AND DRAINS US OF ENTHUSIASM.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pPr>
              <a:defRPr sz="2400" b="1"/>
            </a:pPr>
            <a:r>
              <a:t>Comparison can transform us from being a delightful district leader or local church pastor into a preoccupied, dejected, negative and disgruntled individual that other people only endure. </a:t>
            </a:r>
          </a:p>
          <a:p>
            <a:pPr>
              <a:defRPr sz="2400" b="1"/>
            </a:pPr>
            <a:r>
              <a:t>                                     What is the antidote to comparison? Gratitude! Thankfulness! Appreciation! </a:t>
            </a:r>
          </a:p>
          <a:p>
            <a:pPr>
              <a:defRPr sz="2400" b="1"/>
            </a:pPr>
            <a:r>
              <a:t>                                    We can choose to accept the people and provisions God in His wisdom has given to us. </a:t>
            </a:r>
          </a:p>
          <a:p>
            <a:pPr>
              <a:defRPr sz="2400" b="1"/>
            </a:pPr>
            <a:r>
              <a:t>                                    We can choose to bring out the best in others through seeing the best in them. </a:t>
            </a:r>
          </a:p>
          <a:p>
            <a:pPr>
              <a:defRPr sz="2400" b="1"/>
            </a:pPr>
            <a:r>
              <a:t>                                    In every situation, we can choose to be grateful, believing that God is in the midst of all that we are doing (I. Thessalonians 5:18). </a:t>
            </a:r>
          </a:p>
          <a:p>
            <a:pPr>
              <a:defRPr sz="2400" b="1"/>
            </a:pPr>
            <a:r>
              <a:t>                                    Gratitude is the “life-giving” antidote to the negative impact of comparison.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a:defRPr sz="2400" b="1"/>
            </a:pPr>
            <a:r>
              <a:t>READ SLIDE AND SCRIPTURE PASSAGE</a:t>
            </a:r>
          </a:p>
          <a:p>
            <a:pPr>
              <a:defRPr sz="2400" b="1"/>
            </a:pPr>
            <a:r>
              <a:t>As a leader I may be a good administrator. However, I must be a great listener. </a:t>
            </a:r>
          </a:p>
          <a:p>
            <a:pPr>
              <a:defRPr sz="2400" b="1"/>
            </a:pPr>
            <a:r>
              <a:t>        James 1:19 admonishes us to “quick to listen, slow to speak…! </a:t>
            </a:r>
          </a:p>
          <a:p>
            <a:pPr>
              <a:defRPr sz="2400" b="1"/>
            </a:pPr>
            <a:r>
              <a:t>           I can listen for understanding. And listen for what is said. Also, I need to listen for what is not said. </a:t>
            </a:r>
          </a:p>
          <a:p>
            <a:pPr>
              <a:defRPr sz="2400" b="1"/>
            </a:pPr>
            <a:r>
              <a:t>   Listening to the people with whom I work values them. They deserve to be heard. They may have the spiritual gifts needed to move the vision to action. </a:t>
            </a:r>
          </a:p>
          <a:p>
            <a:pPr>
              <a:defRPr sz="2400" b="1"/>
            </a:pPr>
            <a:r>
              <a:t>                 Remember, understanding not agreement, is the key to conflict management.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eaLnBrk="1" fontAlgn="auto" latinLnBrk="0" hangingPunct="1">
              <a:lnSpc>
                <a:spcPct val="100000"/>
              </a:lnSpc>
              <a:spcBef>
                <a:spcPts val="0"/>
              </a:spcBef>
              <a:spcAft>
                <a:spcPts val="0"/>
              </a:spcAft>
              <a:buClrTx/>
              <a:buSzTx/>
              <a:buFontTx/>
              <a:buNone/>
              <a:tabLst/>
              <a:defRPr/>
            </a:pPr>
            <a:r>
              <a:rPr lang="en-US" sz="1600" dirty="0"/>
              <a:t>We read and  hear these words often,</a:t>
            </a:r>
            <a:r>
              <a:rPr lang="en-US" sz="1600" baseline="0" dirty="0"/>
              <a:t> “Trust us” Trust is everything” However, </a:t>
            </a:r>
            <a:r>
              <a:rPr lang="en-US" sz="1600" dirty="0"/>
              <a:t>IN THE OLD TESTAMENT, KING SOLOMAN STATES THAT "Many people claim to be loyal, but it is hard to find a trustworthy person.” AKS QUESTIONS ABOVE.</a:t>
            </a:r>
            <a:endParaRPr lang="en-US" sz="1400" dirty="0"/>
          </a:p>
          <a:p>
            <a:r>
              <a:rPr lang="en-US" sz="1600" dirty="0"/>
              <a:t>Ask</a:t>
            </a:r>
            <a:r>
              <a:rPr lang="en-US" sz="1600" baseline="0" dirty="0"/>
              <a:t> last question </a:t>
            </a:r>
            <a:r>
              <a:rPr lang="en-US" sz="1600" dirty="0"/>
              <a:t>(ABOVE). GIVE AND ASK FOR PERSONAL ILLUSTRATIONS</a:t>
            </a:r>
            <a:r>
              <a:rPr lang="en-US" sz="1600" baseline="0" dirty="0"/>
              <a:t> OF WHEN A PERSON WE LEAD SAID TO US,</a:t>
            </a:r>
            <a:r>
              <a:rPr lang="en-US" sz="1600" i="1" baseline="0" dirty="0"/>
              <a:t> “I TRUST YOU DEEPLY.”  WHY </a:t>
            </a:r>
            <a:r>
              <a:rPr lang="en-US" sz="1600" baseline="0" dirty="0"/>
              <a:t>WOULD PEOPLE SAY THESE WORDS TO US?</a:t>
            </a:r>
          </a:p>
          <a:p>
            <a:endParaRPr lang="en-US" sz="1600" baseline="0" dirty="0"/>
          </a:p>
          <a:p>
            <a:endParaRPr lang="en-US" sz="1600" dirty="0"/>
          </a:p>
        </p:txBody>
      </p:sp>
    </p:spTree>
    <p:extLst>
      <p:ext uri="{BB962C8B-B14F-4D97-AF65-F5344CB8AC3E}">
        <p14:creationId xmlns:p14="http://schemas.microsoft.com/office/powerpoint/2010/main" val="32457831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pPr>
              <a:defRPr sz="2400" b="1"/>
            </a:pPr>
            <a:r>
              <a:t>“Holiness people can have honest and intense differences. </a:t>
            </a:r>
          </a:p>
          <a:p>
            <a:pPr>
              <a:defRPr sz="2400" b="1"/>
            </a:pPr>
            <a:r>
              <a:t>                                  I can tell you, after 35 years in higher education administration that good and godly people and a younger generation of Christians sometimes collide with their leaders over vision. And you have similar testimonies! </a:t>
            </a:r>
          </a:p>
          <a:p>
            <a:pPr>
              <a:defRPr sz="2400" b="1"/>
            </a:pPr>
            <a:r>
              <a:t>                                 This is why I have come to see that theological vision (what I believe about people / what I “see” in them)</a:t>
            </a:r>
          </a:p>
          <a:p>
            <a:pPr>
              <a:defRPr sz="2400" b="1"/>
            </a:pPr>
            <a:r>
              <a:t>                                 precedes organizational vision. ***(What I want for the church, district, field or region.)</a:t>
            </a:r>
          </a:p>
          <a:p>
            <a:pPr>
              <a:defRPr sz="2400" b="1"/>
            </a:pPr>
            <a:r>
              <a:t>                                 “God give me your eyes to really ‘see’ the people with whom I work.”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prstGeom prst="rect">
            <a:avLst/>
          </a:prstGeom>
        </p:spPr>
        <p:txBody>
          <a:bodyPr/>
          <a:lstStyle/>
          <a:p>
            <a:endParaRPr/>
          </a:p>
        </p:txBody>
      </p:sp>
      <p:sp>
        <p:nvSpPr>
          <p:cNvPr id="360" name="Shape 360"/>
          <p:cNvSpPr>
            <a:spLocks noGrp="1"/>
          </p:cNvSpPr>
          <p:nvPr>
            <p:ph type="body" sz="quarter" idx="1"/>
          </p:nvPr>
        </p:nvSpPr>
        <p:spPr>
          <a:prstGeom prst="rect">
            <a:avLst/>
          </a:prstGeom>
        </p:spPr>
        <p:txBody>
          <a:bodyPr/>
          <a:lstStyle/>
          <a:p>
            <a:pPr>
              <a:defRPr sz="2400" b="1"/>
            </a:pPr>
            <a:r>
              <a:t>In conflict situations with Christians in our congregations, I have learned to ask two growth-producing questions: </a:t>
            </a:r>
          </a:p>
          <a:p>
            <a:pPr>
              <a:defRPr sz="2400" b="1"/>
            </a:pPr>
            <a:r>
              <a:t>                                                                         “What can I learn? How can I change?”</a:t>
            </a:r>
          </a:p>
          <a:p>
            <a:pPr>
              <a:defRPr sz="2400" b="1"/>
            </a:pPr>
            <a:r>
              <a:t>Likewise, I have learned at least two growth-inhibiting questions:</a:t>
            </a:r>
          </a:p>
          <a:p>
            <a:pPr>
              <a:defRPr sz="2400" b="1"/>
            </a:pPr>
            <a:r>
              <a:t>                                                                           “Why me? What if…?”</a:t>
            </a:r>
          </a:p>
          <a:p>
            <a:pPr>
              <a:defRPr sz="2400" b="1"/>
            </a:pPr>
            <a:r>
              <a:t>The questions make the difference in the outcomes: I, as the leader, can learn and change, even if others do not.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noRot="1" noChangeAspect="1"/>
          </p:cNvSpPr>
          <p:nvPr>
            <p:ph type="sldImg"/>
          </p:nvPr>
        </p:nvSpPr>
        <p:spPr>
          <a:prstGeom prst="rect">
            <a:avLst/>
          </a:prstGeom>
        </p:spPr>
        <p:txBody>
          <a:bodyPr/>
          <a:lstStyle/>
          <a:p>
            <a:endParaRPr/>
          </a:p>
        </p:txBody>
      </p:sp>
      <p:sp>
        <p:nvSpPr>
          <p:cNvPr id="368" name="Shape 368"/>
          <p:cNvSpPr>
            <a:spLocks noGrp="1"/>
          </p:cNvSpPr>
          <p:nvPr>
            <p:ph type="body" sz="quarter" idx="1"/>
          </p:nvPr>
        </p:nvSpPr>
        <p:spPr>
          <a:prstGeom prst="rect">
            <a:avLst/>
          </a:prstGeom>
        </p:spPr>
        <p:txBody>
          <a:bodyPr/>
          <a:lstStyle/>
          <a:p>
            <a:pPr>
              <a:defRPr sz="2400" b="1"/>
            </a:pPr>
            <a:r>
              <a:t>One of my profound life lessons is this: forgiveness has little to do with the external environment around me, and everything to do with my “internal” condition! </a:t>
            </a:r>
          </a:p>
          <a:p>
            <a:pPr>
              <a:defRPr sz="2400" b="1"/>
            </a:pPr>
            <a:r>
              <a:t>          Extending forgiveness does not wait for the “other” to request forgiveness. Remember the example of Jesus on the cross: “Father, forgive them, they know not what they do.” </a:t>
            </a:r>
          </a:p>
          <a:p>
            <a:pPr>
              <a:defRPr sz="2400" b="1"/>
            </a:pPr>
            <a:r>
              <a:t>          Was Jesus naïve? Did he really believe that those who were killing him did not know what they were doing? No!                                  </a:t>
            </a:r>
          </a:p>
          <a:p>
            <a:pPr>
              <a:defRPr sz="2400" b="1"/>
            </a:pPr>
            <a:r>
              <a:t>          Did Jesus believe that by extending forgiveness, those who were slandering him and hurting him would cease their activity? No!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noRot="1" noChangeAspect="1"/>
          </p:cNvSpPr>
          <p:nvPr>
            <p:ph type="sldImg"/>
          </p:nvPr>
        </p:nvSpPr>
        <p:spPr>
          <a:prstGeom prst="rect">
            <a:avLst/>
          </a:prstGeom>
        </p:spPr>
        <p:txBody>
          <a:bodyPr/>
          <a:lstStyle/>
          <a:p>
            <a:endParaRPr/>
          </a:p>
        </p:txBody>
      </p:sp>
      <p:sp>
        <p:nvSpPr>
          <p:cNvPr id="374" name="Shape 374"/>
          <p:cNvSpPr>
            <a:spLocks noGrp="1"/>
          </p:cNvSpPr>
          <p:nvPr>
            <p:ph type="body" sz="quarter" idx="1"/>
          </p:nvPr>
        </p:nvSpPr>
        <p:spPr>
          <a:prstGeom prst="rect">
            <a:avLst/>
          </a:prstGeom>
        </p:spPr>
        <p:txBody>
          <a:bodyPr/>
          <a:lstStyle/>
          <a:p>
            <a:pPr>
              <a:defRPr sz="2400" b="1"/>
            </a:pPr>
            <a:r>
              <a:t>Jesus was not going to permit what others said against him or the evil they did against him to create a bitterness or resentment within him and thereby create a rupture on the relationship with God His Father. It simply was not worth it! </a:t>
            </a:r>
          </a:p>
          <a:p>
            <a:pPr>
              <a:defRPr sz="2400" b="1"/>
            </a:pPr>
            <a:r>
              <a:t>                                                                             “Father, forgive them, they know not what they do!” </a:t>
            </a:r>
          </a:p>
          <a:p>
            <a:pPr>
              <a:defRPr sz="2400" b="1"/>
            </a:pPr>
            <a:r>
              <a:t>                    Extending forgiveness frees me from bondage to the other person. Too often, we permit persons who have offended us to control us.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pPr>
              <a:defRPr sz="2400" b="1"/>
            </a:pPr>
            <a:r>
              <a:t>READ SLIDE AND SCRIPTURE.</a:t>
            </a:r>
          </a:p>
          <a:p>
            <a:pPr>
              <a:defRPr sz="2400" b="1"/>
            </a:pPr>
            <a:r>
              <a:t>It is in the tension within a faith community between our preferred future and the present reality that our decision making as leaders most often takes place. </a:t>
            </a:r>
          </a:p>
          <a:p>
            <a:pPr>
              <a:defRPr sz="2400" b="1"/>
            </a:pPr>
            <a:r>
              <a:t>    It is in this context that we live, work and lead. </a:t>
            </a:r>
          </a:p>
          <a:p>
            <a:pPr>
              <a:defRPr sz="2400" b="1"/>
            </a:pPr>
            <a:r>
              <a:t>If holiness of heart does not reflect itself in these situations where good and godly people differ over vision and values, then our holiness testimony is only a doctrine and not a Life within us! </a:t>
            </a:r>
          </a:p>
          <a:p>
            <a:pPr>
              <a:defRPr sz="2400" b="1"/>
            </a:pPr>
            <a:r>
              <a:t>Respecting our brothers and sisters in Christ, especially those with whom we differ— even collide with us—is at the heart of what it means to lead with the Mind of Christ. </a:t>
            </a:r>
          </a:p>
          <a:p>
            <a:pPr>
              <a:defRPr sz="2400" b="1"/>
            </a:pPr>
            <a:r>
              <a:t>It is in these times of conflict over vision and values that decisions will need to be made —even when continuing differences exist. And, in these times, we will lead—lead decisively—but from our knees and often with a weeping heart! </a:t>
            </a:r>
          </a:p>
          <a:p>
            <a:pPr>
              <a:defRPr sz="2400" b="1"/>
            </a:pPr>
            <a:r>
              <a:t>Again, at some point in our leadership responsibilities, decisions have to be made. Decisions made after prolonged individual and collective prayer. Decisions made with fierce resolve and deep humility.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pPr>
              <a:defRPr sz="2400" b="1"/>
            </a:pPr>
            <a:r>
              <a:t>Pastors are the catalysts for evangelism and discipleship, change and action in the local congregation.</a:t>
            </a:r>
          </a:p>
          <a:p>
            <a:pPr>
              <a:defRPr sz="2400" b="1"/>
            </a:pPr>
            <a:r>
              <a:t>       If decisive leaders are to move from the preferred vision to achieved results, they must give passionate attention to the leadership roles of: </a:t>
            </a:r>
          </a:p>
          <a:p>
            <a:pPr>
              <a:defRPr sz="2400" b="1"/>
            </a:pPr>
            <a:r>
              <a:t>       Dreaming and planning. Organizing and administering. Motivating and encouraging. Evaluating and reviewing.  </a:t>
            </a:r>
          </a:p>
          <a:p>
            <a:pPr>
              <a:defRPr sz="2400" b="1"/>
            </a:pPr>
            <a:r>
              <a:t>      The apostle Paul challenges us, “if (your gift) is leadership, let him govern diligently” (Romans 12:8c)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noRot="1" noChangeAspect="1"/>
          </p:cNvSpPr>
          <p:nvPr>
            <p:ph type="sldImg"/>
          </p:nvPr>
        </p:nvSpPr>
        <p:spPr>
          <a:prstGeom prst="rect">
            <a:avLst/>
          </a:prstGeom>
        </p:spPr>
        <p:txBody>
          <a:bodyPr/>
          <a:lstStyle/>
          <a:p>
            <a:endParaRPr/>
          </a:p>
        </p:txBody>
      </p:sp>
      <p:sp>
        <p:nvSpPr>
          <p:cNvPr id="415" name="Shape 415"/>
          <p:cNvSpPr>
            <a:spLocks noGrp="1"/>
          </p:cNvSpPr>
          <p:nvPr>
            <p:ph type="body" sz="quarter" idx="1"/>
          </p:nvPr>
        </p:nvSpPr>
        <p:spPr>
          <a:prstGeom prst="rect">
            <a:avLst/>
          </a:prstGeom>
        </p:spPr>
        <p:txBody>
          <a:bodyPr/>
          <a:lstStyle>
            <a:lvl1pPr>
              <a:defRPr sz="2900" b="1"/>
            </a:lvl1pPr>
          </a:lstStyle>
          <a:p>
            <a:r>
              <a:t>Let’s focus for a few moments only on the critical leadership function of dreaming and planning.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noRot="1" noChangeAspect="1"/>
          </p:cNvSpPr>
          <p:nvPr>
            <p:ph type="sldImg"/>
          </p:nvPr>
        </p:nvSpPr>
        <p:spPr>
          <a:prstGeom prst="rect">
            <a:avLst/>
          </a:prstGeom>
        </p:spPr>
        <p:txBody>
          <a:bodyPr/>
          <a:lstStyle/>
          <a:p>
            <a:endParaRPr/>
          </a:p>
        </p:txBody>
      </p:sp>
      <p:sp>
        <p:nvSpPr>
          <p:cNvPr id="419" name="Shape 419"/>
          <p:cNvSpPr>
            <a:spLocks noGrp="1"/>
          </p:cNvSpPr>
          <p:nvPr>
            <p:ph type="body" sz="quarter" idx="1"/>
          </p:nvPr>
        </p:nvSpPr>
        <p:spPr>
          <a:prstGeom prst="rect">
            <a:avLst/>
          </a:prstGeom>
        </p:spPr>
        <p:txBody>
          <a:bodyPr/>
          <a:lstStyle/>
          <a:p>
            <a:pPr>
              <a:defRPr sz="2400" b="1"/>
            </a:pPr>
            <a:r>
              <a:t>Sometimes, perhaps often, we must move ahead without everyone within the community agreeing with the vision or direction to be taken. </a:t>
            </a:r>
          </a:p>
          <a:p>
            <a:pPr>
              <a:defRPr sz="2400" b="1"/>
            </a:pPr>
            <a:r>
              <a:t>How do we move ahead, decisively, in these painful situations while, at the same time, show Christian respect to those who differ with us?                We move ahead  decisively –</a:t>
            </a:r>
          </a:p>
          <a:p>
            <a:pPr>
              <a:defRPr sz="2400" b="1"/>
            </a:pPr>
            <a:r>
              <a:t>                          THROUGH  prayer, with them, for them and for “me” as leader;</a:t>
            </a:r>
            <a:br/>
            <a:r>
              <a:t>                          THROUGH collaboration, involving them when and where we can in the process; </a:t>
            </a:r>
          </a:p>
          <a:p>
            <a:pPr>
              <a:defRPr sz="2400" b="1"/>
            </a:pPr>
            <a:r>
              <a:t>                          and WITH GRATITUDE, thanking God, and “them” for their gifts, talents, abilities and testimony of faith in Jesus as Lord. </a:t>
            </a:r>
          </a:p>
          <a:p>
            <a:pPr>
              <a:defRPr sz="2400" b="1"/>
            </a:pPr>
            <a:r>
              <a:t>In this spirit of humility and brokenness, we move ahead: </a:t>
            </a:r>
            <a:br/>
            <a:r>
              <a:t>                          Confidently – believing that God is working in the midst of this difficult situation, and decisively, not with paralysis or uncertainty, but with the conviction that God has spoken his word of vision and direction. A conviction that He will continue to lead His people to action even though the circumstances or attitudes may not give evidence of His work at the present time. </a:t>
            </a:r>
          </a:p>
          <a:p>
            <a:pPr>
              <a:defRPr sz="2400" b="1"/>
            </a:pPr>
            <a:r>
              <a:t>This is leading with the mind of Christ – leading decisively in the midst of complex and difficult situations. </a:t>
            </a:r>
          </a:p>
          <a:p>
            <a:pPr>
              <a:defRPr sz="2400" b="1"/>
            </a:pPr>
            <a:r>
              <a:t>Remember, the BIG question for Christian leaders: “How can my ministry of Christian leadership enable others to fulfill their ministry to each other and their mission in the world?”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p>
            <a:pPr>
              <a:defRPr sz="2400" b="1"/>
            </a:pPr>
            <a:r>
              <a:t>read slide and scripture.</a:t>
            </a:r>
          </a:p>
          <a:p>
            <a:pPr>
              <a:defRPr sz="2400" b="1"/>
            </a:pPr>
            <a:r>
              <a:t>Caring for others is the mark of greatness, not decisiveness. Paul reminds his follows in I Thessalonians 2:7 that “we were gentle among you, like a mother caring for her little children.”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a:defRPr sz="2400" b="1"/>
            </a:pPr>
            <a:r>
              <a:t>One book on encouraging those with whom we work tells us how to encourage the hearts of our co-workers: </a:t>
            </a:r>
          </a:p>
          <a:p>
            <a:pPr>
              <a:defRPr sz="2400" b="1"/>
            </a:pPr>
            <a:r>
              <a:t>	#1.  Set Clear Standards </a:t>
            </a:r>
          </a:p>
          <a:p>
            <a:pPr>
              <a:defRPr sz="2400" b="1"/>
            </a:pPr>
            <a:r>
              <a:t>	#2.  Expect the Best </a:t>
            </a:r>
          </a:p>
          <a:p>
            <a:pPr>
              <a:defRPr sz="2400" b="1"/>
            </a:pPr>
            <a:r>
              <a:t>	#3.  Pay Attention </a:t>
            </a:r>
          </a:p>
          <a:p>
            <a:pPr>
              <a:defRPr sz="2400" b="1"/>
            </a:pPr>
            <a:r>
              <a:t>	#4.  Encourage Often </a:t>
            </a:r>
          </a:p>
          <a:p>
            <a:pPr>
              <a:defRPr sz="2400" b="1"/>
            </a:pPr>
            <a:r>
              <a:t>	#5.  Tell the Story. </a:t>
            </a:r>
          </a:p>
          <a:p>
            <a:pPr>
              <a:defRPr sz="2400" b="1"/>
            </a:pPr>
            <a:r>
              <a:t>	#6.  Celebrate Together. 	</a:t>
            </a:r>
          </a:p>
          <a:p>
            <a:pPr>
              <a:defRPr sz="2400" b="1"/>
            </a:pPr>
            <a:r>
              <a:t>	#7.  Set the Example.</a:t>
            </a:r>
          </a:p>
          <a:p>
            <a:pPr>
              <a:defRPr sz="2400" b="1"/>
            </a:pPr>
            <a:r>
              <a:t>See other suggestions in the book, ENCOURAGING THE HEART by Kouzes and Posner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80000"/>
              </a:lnSpc>
              <a:spcBef>
                <a:spcPts val="700"/>
              </a:spcBef>
              <a:buFont typeface="Arial"/>
              <a:defRPr sz="2800">
                <a:latin typeface="+mj-lt"/>
                <a:ea typeface="+mj-ea"/>
                <a:cs typeface="+mj-cs"/>
                <a:sym typeface="Helvetica"/>
              </a:defRPr>
            </a:pPr>
            <a:endParaRPr lang="en-US" sz="2000" dirty="0">
              <a:latin typeface="+mn-lt"/>
              <a:ea typeface="+mn-ea"/>
              <a:cs typeface="+mn-cs"/>
              <a:sym typeface="Helvetica"/>
            </a:endParaRPr>
          </a:p>
          <a:p>
            <a:pPr algn="ctr">
              <a:lnSpc>
                <a:spcPct val="80000"/>
              </a:lnSpc>
              <a:spcBef>
                <a:spcPts val="700"/>
              </a:spcBef>
              <a:buFont typeface="Arial"/>
              <a:defRPr sz="2500">
                <a:latin typeface="+mj-lt"/>
                <a:ea typeface="+mj-ea"/>
                <a:cs typeface="+mj-cs"/>
                <a:sym typeface="Helvetica"/>
              </a:defRPr>
            </a:pPr>
            <a:r>
              <a:rPr lang="en-US" sz="1200" b="1" dirty="0">
                <a:latin typeface="+mn-lt"/>
                <a:ea typeface="+mn-ea"/>
                <a:cs typeface="+mn-cs"/>
                <a:sym typeface="Helvetica"/>
              </a:rPr>
              <a:t>WE</a:t>
            </a:r>
            <a:r>
              <a:rPr lang="en-US" sz="1200" b="1" baseline="0" dirty="0">
                <a:latin typeface="+mn-lt"/>
                <a:ea typeface="+mn-ea"/>
                <a:cs typeface="+mn-cs"/>
                <a:sym typeface="Helvetica"/>
              </a:rPr>
              <a:t> NURTURE THE TRUST OF THOSE WE LEAD AS WE </a:t>
            </a:r>
            <a:r>
              <a:rPr lang="en-US" sz="1400" b="1" i="1" baseline="0" dirty="0">
                <a:latin typeface="+mn-lt"/>
                <a:ea typeface="+mn-ea"/>
                <a:cs typeface="+mn-cs"/>
                <a:sym typeface="Helvetica"/>
              </a:rPr>
              <a:t>INTENTONALLY</a:t>
            </a:r>
            <a:r>
              <a:rPr lang="en-US" sz="1200" b="1" baseline="0" dirty="0">
                <a:latin typeface="+mn-lt"/>
                <a:ea typeface="+mn-ea"/>
                <a:cs typeface="+mn-cs"/>
                <a:sym typeface="Helvetica"/>
              </a:rPr>
              <a:t> ANSWER THESE QUESTIONS. THESE QUESTONS FORM THE OUTLINE OF SOME </a:t>
            </a:r>
          </a:p>
          <a:p>
            <a:pPr algn="ctr">
              <a:lnSpc>
                <a:spcPct val="80000"/>
              </a:lnSpc>
              <a:spcBef>
                <a:spcPts val="700"/>
              </a:spcBef>
              <a:buFont typeface="Arial"/>
              <a:defRPr sz="2500">
                <a:latin typeface="+mj-lt"/>
                <a:ea typeface="+mj-ea"/>
                <a:cs typeface="+mj-cs"/>
                <a:sym typeface="Helvetica"/>
              </a:defRPr>
            </a:pPr>
            <a:r>
              <a:rPr lang="en-US" sz="1200" b="1" baseline="0" dirty="0">
                <a:latin typeface="+mn-lt"/>
                <a:ea typeface="+mn-ea"/>
                <a:cs typeface="+mn-cs"/>
                <a:sym typeface="Helvetica"/>
              </a:rPr>
              <a:t>SPIRIT-EMPOWERED, TRANSFOMATIVE QUALITIES OF A DECISIVE AND FAITHFUL LEADER! </a:t>
            </a:r>
            <a:endParaRPr lang="en-US" sz="1200" b="1" dirty="0">
              <a:latin typeface="+mn-lt"/>
              <a:ea typeface="+mn-ea"/>
              <a:cs typeface="+mn-cs"/>
              <a:sym typeface="Helvetica"/>
            </a:endParaRPr>
          </a:p>
          <a:p>
            <a:endParaRPr lang="en-US" dirty="0"/>
          </a:p>
        </p:txBody>
      </p:sp>
    </p:spTree>
    <p:extLst>
      <p:ext uri="{BB962C8B-B14F-4D97-AF65-F5344CB8AC3E}">
        <p14:creationId xmlns:p14="http://schemas.microsoft.com/office/powerpoint/2010/main" val="11796526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noRot="1" noChangeAspect="1"/>
          </p:cNvSpPr>
          <p:nvPr>
            <p:ph type="sldImg"/>
          </p:nvPr>
        </p:nvSpPr>
        <p:spPr>
          <a:prstGeom prst="rect">
            <a:avLst/>
          </a:prstGeom>
        </p:spPr>
        <p:txBody>
          <a:bodyPr/>
          <a:lstStyle/>
          <a:p>
            <a:endParaRPr/>
          </a:p>
        </p:txBody>
      </p:sp>
      <p:sp>
        <p:nvSpPr>
          <p:cNvPr id="440" name="Shape 440"/>
          <p:cNvSpPr>
            <a:spLocks noGrp="1"/>
          </p:cNvSpPr>
          <p:nvPr>
            <p:ph type="body" sz="quarter" idx="1"/>
          </p:nvPr>
        </p:nvSpPr>
        <p:spPr>
          <a:prstGeom prst="rect">
            <a:avLst/>
          </a:prstGeom>
        </p:spPr>
        <p:txBody>
          <a:bodyPr/>
          <a:lstStyle/>
          <a:p>
            <a:pPr>
              <a:defRPr sz="2400" b="1"/>
            </a:pPr>
            <a:r>
              <a:t>READ SLIDE AND SCRIPTURE</a:t>
            </a:r>
          </a:p>
          <a:p>
            <a:pPr>
              <a:defRPr sz="2400" b="1"/>
            </a:pPr>
            <a:r>
              <a:t>Holiness leaders know that we do not have the power to change others. Change can take place, however, within us!</a:t>
            </a:r>
          </a:p>
          <a:p>
            <a:pPr>
              <a:defRPr sz="2400" b="1"/>
            </a:pPr>
            <a:r>
              <a:t>                          In the midst of experiencing honest and intense differences between good and godly people, the “pray-er” can be changed and transformed!   </a:t>
            </a:r>
          </a:p>
          <a:p>
            <a:pPr>
              <a:defRPr sz="2400" b="1"/>
            </a:pPr>
            <a:r>
              <a:t>                          Conflict situations can produce growth. They can also inhibit growth in the lives of leaders. </a:t>
            </a:r>
          </a:p>
          <a:p>
            <a:pPr>
              <a:defRPr sz="2400" b="1"/>
            </a:pPr>
            <a:r>
              <a:t>                          Before God in prayer, we seek answers from Him to these two questions: what can I learn; how can I change?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Shape 445"/>
          <p:cNvSpPr>
            <a:spLocks noGrp="1" noRot="1" noChangeAspect="1"/>
          </p:cNvSpPr>
          <p:nvPr>
            <p:ph type="sldImg"/>
          </p:nvPr>
        </p:nvSpPr>
        <p:spPr>
          <a:prstGeom prst="rect">
            <a:avLst/>
          </a:prstGeom>
        </p:spPr>
        <p:txBody>
          <a:bodyPr/>
          <a:lstStyle/>
          <a:p>
            <a:endParaRPr/>
          </a:p>
        </p:txBody>
      </p:sp>
      <p:sp>
        <p:nvSpPr>
          <p:cNvPr id="446" name="Shape 446"/>
          <p:cNvSpPr>
            <a:spLocks noGrp="1"/>
          </p:cNvSpPr>
          <p:nvPr>
            <p:ph type="body" sz="quarter" idx="1"/>
          </p:nvPr>
        </p:nvSpPr>
        <p:spPr>
          <a:prstGeom prst="rect">
            <a:avLst/>
          </a:prstGeom>
        </p:spPr>
        <p:txBody>
          <a:bodyPr/>
          <a:lstStyle/>
          <a:p>
            <a:pPr>
              <a:defRPr sz="2400" b="1"/>
            </a:pPr>
            <a:r>
              <a:t>In so asking, and seeking God’s answers to these two questions for our lives as leaders, we are changed! Increasingly, we become the change, by God’s grace, we desire to see in others.</a:t>
            </a:r>
          </a:p>
          <a:p>
            <a:pPr>
              <a:defRPr sz="2400" b="1"/>
            </a:pPr>
            <a:r>
              <a:t>         Others around us may or may not be impacted by what happen within us. But, what happens to us is transformative! </a:t>
            </a:r>
          </a:p>
          <a:p>
            <a:pPr>
              <a:defRPr sz="2400" b="1"/>
            </a:pPr>
            <a:r>
              <a:t>	We grow. We change. We mature. We increasingly exemplify the change we desire to see in others! </a:t>
            </a:r>
          </a:p>
          <a:p>
            <a:pPr>
              <a:defRPr sz="2400" b="1"/>
            </a:pPr>
            <a:r>
              <a:t> 	And, in the process, we experience the peace of God which transcends understanding. In the process, we are “freed” from insisting on change within others. </a:t>
            </a:r>
          </a:p>
          <a:p>
            <a:pPr>
              <a:defRPr sz="2400" b="1"/>
            </a:pPr>
            <a:r>
              <a:t>	Through earnest prayer, caring leaders asks the right questions, and trust God with the results...even as we are changed in the process! Amen!</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a:spLocks noGrp="1" noRot="1" noChangeAspect="1"/>
          </p:cNvSpPr>
          <p:nvPr>
            <p:ph type="sldImg"/>
          </p:nvPr>
        </p:nvSpPr>
        <p:spPr>
          <a:prstGeom prst="rect">
            <a:avLst/>
          </a:prstGeom>
        </p:spPr>
        <p:txBody>
          <a:bodyPr/>
          <a:lstStyle/>
          <a:p>
            <a:endParaRPr/>
          </a:p>
        </p:txBody>
      </p:sp>
      <p:sp>
        <p:nvSpPr>
          <p:cNvPr id="450" name="Shape 450"/>
          <p:cNvSpPr>
            <a:spLocks noGrp="1"/>
          </p:cNvSpPr>
          <p:nvPr>
            <p:ph type="body" sz="quarter" idx="1"/>
          </p:nvPr>
        </p:nvSpPr>
        <p:spPr>
          <a:prstGeom prst="rect">
            <a:avLst/>
          </a:prstGeom>
        </p:spPr>
        <p:txBody>
          <a:bodyPr/>
          <a:lstStyle/>
          <a:p>
            <a:pPr>
              <a:defRPr sz="2700" b="1"/>
            </a:pPr>
            <a:r>
              <a:t>“Leaders with the mind of Christ seek to humbly lead others, for the purpose of inspiring and enabling them, through teaching and example, to live their lives under the Lordship of Christ, and to understand, accept, and fulfill their ministry to each other, and their mission in the world.”</a:t>
            </a:r>
            <a:br/>
            <a:r>
              <a:t>ELF- Definition of Christian Servant Leadership</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noRot="1" noChangeAspect="1"/>
          </p:cNvSpPr>
          <p:nvPr>
            <p:ph type="sldImg"/>
          </p:nvPr>
        </p:nvSpPr>
        <p:spPr>
          <a:prstGeom prst="rect">
            <a:avLst/>
          </a:prstGeom>
        </p:spPr>
        <p:txBody>
          <a:bodyPr/>
          <a:lstStyle/>
          <a:p>
            <a:endParaRPr/>
          </a:p>
        </p:txBody>
      </p:sp>
      <p:sp>
        <p:nvSpPr>
          <p:cNvPr id="455" name="Shape 455"/>
          <p:cNvSpPr>
            <a:spLocks noGrp="1"/>
          </p:cNvSpPr>
          <p:nvPr>
            <p:ph type="body" sz="quarter" idx="1"/>
          </p:nvPr>
        </p:nvSpPr>
        <p:spPr>
          <a:prstGeom prst="rect">
            <a:avLst/>
          </a:prstGeom>
        </p:spPr>
        <p:txBody>
          <a:bodyPr/>
          <a:lstStyle/>
          <a:p>
            <a:pPr>
              <a:defRPr sz="2400" b="1"/>
            </a:pPr>
            <a:r>
              <a:t>ANCHORS HOLD US STEADY IN THE TENSIONS AND TRANSITIONS IN OUR CONTEMPORARY MINISTRY:</a:t>
            </a:r>
          </a:p>
          <a:p>
            <a:pPr>
              <a:defRPr sz="2400" b="1"/>
            </a:pPr>
            <a:r>
              <a:t>1. Speak Gracefully. Watch our words</a:t>
            </a:r>
            <a:br/>
            <a:r>
              <a:t>2. Live Gratefully.  Don’t complain, be grateful</a:t>
            </a:r>
            <a:br/>
            <a:r>
              <a:t>3. Listen Intently. Seek first to understand</a:t>
            </a:r>
            <a:br/>
            <a:r>
              <a:t>4. Forgive Freely.  Be proactive in  forgiving </a:t>
            </a:r>
            <a:br/>
            <a:r>
              <a:t>5. Lead Decisively. With vision, humility and resolve</a:t>
            </a:r>
            <a:br/>
            <a:r>
              <a:t>6. Love Deeply.  Value people, not power</a:t>
            </a:r>
            <a:br/>
            <a:r>
              <a:t>7. Pray Earnestly.  Become the change</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noRot="1" noChangeAspect="1"/>
          </p:cNvSpPr>
          <p:nvPr>
            <p:ph type="sldImg"/>
          </p:nvPr>
        </p:nvSpPr>
        <p:spPr>
          <a:prstGeom prst="rect">
            <a:avLst/>
          </a:prstGeom>
        </p:spPr>
        <p:txBody>
          <a:bodyPr/>
          <a:lstStyle/>
          <a:p>
            <a:endParaRPr/>
          </a:p>
        </p:txBody>
      </p:sp>
      <p:sp>
        <p:nvSpPr>
          <p:cNvPr id="464" name="Shape 464"/>
          <p:cNvSpPr>
            <a:spLocks noGrp="1"/>
          </p:cNvSpPr>
          <p:nvPr>
            <p:ph type="body" sz="quarter" idx="1"/>
          </p:nvPr>
        </p:nvSpPr>
        <p:spPr>
          <a:prstGeom prst="rect">
            <a:avLst/>
          </a:prstGeom>
        </p:spPr>
        <p:txBody>
          <a:bodyPr/>
          <a:lstStyle/>
          <a:p>
            <a:pPr>
              <a:defRPr sz="2500" b="1"/>
            </a:pPr>
            <a:r>
              <a:t>IN CONCLUSION </a:t>
            </a:r>
          </a:p>
          <a:p>
            <a:pPr>
              <a:defRPr sz="2500" b="1"/>
            </a:pPr>
            <a:r>
              <a:t>I leave you with these questions: </a:t>
            </a:r>
          </a:p>
          <a:p>
            <a:pPr>
              <a:defRPr sz="2500" b="1"/>
            </a:pPr>
            <a:r>
              <a:t>Which “Anchor” is your strength? Be honest with yourself and God. </a:t>
            </a:r>
          </a:p>
          <a:p>
            <a:pPr>
              <a:defRPr sz="2500" b="1"/>
            </a:pPr>
            <a:r>
              <a:t> It’s vitally important for us to affirm our strength even as we acknowledge our need.</a:t>
            </a:r>
          </a:p>
          <a:p>
            <a:pPr>
              <a:defRPr sz="2500" b="1"/>
            </a:pPr>
            <a:r>
              <a:t> Build on your strength.</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noRot="1" noChangeAspect="1"/>
          </p:cNvSpPr>
          <p:nvPr>
            <p:ph type="sldImg"/>
          </p:nvPr>
        </p:nvSpPr>
        <p:spPr>
          <a:prstGeom prst="rect">
            <a:avLst/>
          </a:prstGeom>
        </p:spPr>
        <p:txBody>
          <a:bodyPr/>
          <a:lstStyle/>
          <a:p>
            <a:endParaRPr/>
          </a:p>
        </p:txBody>
      </p:sp>
      <p:sp>
        <p:nvSpPr>
          <p:cNvPr id="473" name="Shape 473"/>
          <p:cNvSpPr>
            <a:spLocks noGrp="1"/>
          </p:cNvSpPr>
          <p:nvPr>
            <p:ph type="body" sz="quarter" idx="1"/>
          </p:nvPr>
        </p:nvSpPr>
        <p:spPr>
          <a:prstGeom prst="rect">
            <a:avLst/>
          </a:prstGeom>
        </p:spPr>
        <p:txBody>
          <a:bodyPr/>
          <a:lstStyle/>
          <a:p>
            <a:pPr>
              <a:defRPr sz="2400" b="1"/>
            </a:pPr>
            <a:r>
              <a:t>Which one of these “essentials” or “anchors” do you need most right now in your leadership assignment? Work on your need. </a:t>
            </a:r>
          </a:p>
          <a:p>
            <a:pPr>
              <a:defRPr sz="2400" b="1"/>
            </a:pPr>
            <a:r>
              <a:t>	Pray for that specific anchor you need, and give thanks for strength He has given to you as you lead your people from vision to action to results. </a:t>
            </a:r>
          </a:p>
          <a:p>
            <a:pPr>
              <a:defRPr sz="2400" b="1"/>
            </a:pPr>
            <a:r>
              <a:t>As you experience the tension between the vision God has given you and the reality of your present situation, in which of these areas do you most need God to hold you steady?</a:t>
            </a:r>
          </a:p>
          <a:p>
            <a:pPr>
              <a:defRPr sz="2400" b="1"/>
            </a:pPr>
            <a:r>
              <a:t>	 As you embrace tension and transitions and move from vision to results, what is your greatest need?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a:spLocks noGrp="1" noRot="1" noChangeAspect="1"/>
          </p:cNvSpPr>
          <p:nvPr>
            <p:ph type="sldImg"/>
          </p:nvPr>
        </p:nvSpPr>
        <p:spPr>
          <a:prstGeom prst="rect">
            <a:avLst/>
          </a:prstGeom>
        </p:spPr>
        <p:txBody>
          <a:bodyPr/>
          <a:lstStyle/>
          <a:p>
            <a:endParaRPr/>
          </a:p>
        </p:txBody>
      </p:sp>
      <p:sp>
        <p:nvSpPr>
          <p:cNvPr id="482" name="Shape 482"/>
          <p:cNvSpPr>
            <a:spLocks noGrp="1"/>
          </p:cNvSpPr>
          <p:nvPr>
            <p:ph type="body" sz="quarter" idx="1"/>
          </p:nvPr>
        </p:nvSpPr>
        <p:spPr>
          <a:prstGeom prst="rect">
            <a:avLst/>
          </a:prstGeom>
        </p:spPr>
        <p:txBody>
          <a:bodyPr/>
          <a:lstStyle>
            <a:lvl1pPr>
              <a:defRPr sz="2600" b="1"/>
            </a:lvl1pPr>
          </a:lstStyle>
          <a:p>
            <a:r>
              <a:t>ONE MORE QUESTION. WHAT DIFFERENCE WOULD IT MAKE IN YOUR MINISTRY IF YOU INTENTIONALLY EMBRACE THIS (WEAK) ANCHOR?</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hape 485"/>
          <p:cNvSpPr>
            <a:spLocks noGrp="1" noRot="1" noChangeAspect="1"/>
          </p:cNvSpPr>
          <p:nvPr>
            <p:ph type="sldImg"/>
          </p:nvPr>
        </p:nvSpPr>
        <p:spPr>
          <a:prstGeom prst="rect">
            <a:avLst/>
          </a:prstGeom>
        </p:spPr>
        <p:txBody>
          <a:bodyPr/>
          <a:lstStyle/>
          <a:p>
            <a:endParaRPr/>
          </a:p>
        </p:txBody>
      </p:sp>
      <p:sp>
        <p:nvSpPr>
          <p:cNvPr id="486" name="Shape 486"/>
          <p:cNvSpPr>
            <a:spLocks noGrp="1"/>
          </p:cNvSpPr>
          <p:nvPr>
            <p:ph type="body" sz="quarter" idx="1"/>
          </p:nvPr>
        </p:nvSpPr>
        <p:spPr>
          <a:prstGeom prst="rect">
            <a:avLst/>
          </a:prstGeom>
        </p:spPr>
        <p:txBody>
          <a:bodyPr/>
          <a:lstStyle>
            <a:lvl1pPr>
              <a:defRPr sz="2500" b="1"/>
            </a:lvl1pPr>
          </a:lstStyle>
          <a:p>
            <a:r>
              <a:t>AS CHRISTIAN LEADERS, “OUR TESTIMONY OF FAITH IN JESUS CHRIST MUST INCREASINGLY INFORM AND TRANSFORM THE WAY WE LEAD AND LIVE IN A FAITH COMMUNITY”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THIS THEME IN</a:t>
            </a:r>
            <a:r>
              <a:rPr lang="en-US" baseline="0" dirty="0"/>
              <a:t> OUR SESSIONS TODAY. </a:t>
            </a:r>
            <a:r>
              <a:rPr lang="en-US" sz="1200" dirty="0">
                <a:effectLst/>
                <a:latin typeface="+mn-lt"/>
                <a:ea typeface="+mn-ea"/>
                <a:cs typeface="+mn-cs"/>
                <a:sym typeface="Calibri"/>
              </a:rPr>
              <a:t>  How specifically does our growth in grace </a:t>
            </a:r>
            <a:r>
              <a:rPr lang="en-US" sz="1200" u="sng" dirty="0">
                <a:effectLst/>
                <a:latin typeface="+mn-lt"/>
                <a:ea typeface="+mn-ea"/>
                <a:cs typeface="+mn-cs"/>
                <a:sym typeface="Calibri"/>
              </a:rPr>
              <a:t>continually</a:t>
            </a:r>
            <a:r>
              <a:rPr lang="en-US" sz="1200" dirty="0">
                <a:effectLst/>
                <a:latin typeface="+mn-lt"/>
                <a:ea typeface="+mn-ea"/>
                <a:cs typeface="+mn-cs"/>
                <a:sym typeface="Calibri"/>
              </a:rPr>
              <a:t> transform the way we live in and lead our faith communities as it relates to:</a:t>
            </a:r>
            <a:r>
              <a:rPr lang="en-US" sz="1200" baseline="0" dirty="0">
                <a:effectLst/>
                <a:latin typeface="+mn-lt"/>
                <a:ea typeface="+mn-ea"/>
                <a:cs typeface="+mn-cs"/>
                <a:sym typeface="Calibri"/>
              </a:rPr>
              <a:t> </a:t>
            </a:r>
            <a:r>
              <a:rPr lang="en-US" sz="1200" dirty="0">
                <a:effectLst/>
                <a:latin typeface="+mn-lt"/>
                <a:ea typeface="+mn-ea"/>
                <a:cs typeface="+mn-cs"/>
                <a:sym typeface="Calibri"/>
              </a:rPr>
              <a:t>…the qualities of integrity and consistency?</a:t>
            </a:r>
            <a:r>
              <a:rPr lang="en-US" sz="1200" baseline="0" dirty="0">
                <a:effectLst/>
                <a:latin typeface="+mn-lt"/>
                <a:ea typeface="+mn-ea"/>
                <a:cs typeface="+mn-cs"/>
                <a:sym typeface="Calibri"/>
              </a:rPr>
              <a:t> </a:t>
            </a:r>
            <a:r>
              <a:rPr lang="en-US" sz="1200" dirty="0">
                <a:effectLst/>
                <a:latin typeface="+mn-lt"/>
                <a:ea typeface="+mn-ea"/>
                <a:cs typeface="+mn-cs"/>
                <a:sym typeface="Calibri"/>
              </a:rPr>
              <a:t>…the qualities of communication and transparency</a:t>
            </a:r>
            <a:r>
              <a:rPr lang="en-US" sz="1200" baseline="0" dirty="0">
                <a:effectLst/>
                <a:latin typeface="+mn-lt"/>
                <a:ea typeface="+mn-ea"/>
                <a:cs typeface="+mn-cs"/>
                <a:sym typeface="Calibri"/>
              </a:rPr>
              <a:t> </a:t>
            </a:r>
            <a:r>
              <a:rPr lang="en-US" sz="1200" dirty="0">
                <a:effectLst/>
                <a:latin typeface="+mn-lt"/>
                <a:ea typeface="+mn-ea"/>
                <a:cs typeface="+mn-cs"/>
                <a:sym typeface="Calibri"/>
              </a:rPr>
              <a:t>…the qualities of confidentiality and courageous conversations?</a:t>
            </a:r>
          </a:p>
          <a:p>
            <a:r>
              <a:rPr lang="en-US" sz="1200" dirty="0">
                <a:effectLst/>
                <a:latin typeface="+mn-lt"/>
                <a:ea typeface="+mn-ea"/>
                <a:cs typeface="+mn-cs"/>
                <a:sym typeface="Calibri"/>
              </a:rPr>
              <a:t>…the qualities of credibility and humility?…the qualities of presence and caring relationships?</a:t>
            </a:r>
          </a:p>
          <a:p>
            <a:endParaRPr lang="en-US" baseline="0" dirty="0"/>
          </a:p>
          <a:p>
            <a:r>
              <a:rPr lang="en-US" baseline="0" dirty="0"/>
              <a:t>IF POSSIBLE, READ CHAPTER SIX, ESPECIALLY THE FIRST SECTION ON “THE FOUNDATIONAL QUALITY OF TRUST. I PLAN TO BUILD UPON THE MATERIAL IN THE BOOK, WERE I FOCUS ON INTEGRITY, COMPENTENCY, AND REFLATIONSHIPS.</a:t>
            </a:r>
          </a:p>
          <a:p>
            <a:endParaRPr lang="en-US" dirty="0"/>
          </a:p>
        </p:txBody>
      </p:sp>
    </p:spTree>
    <p:extLst>
      <p:ext uri="{BB962C8B-B14F-4D97-AF65-F5344CB8AC3E}">
        <p14:creationId xmlns:p14="http://schemas.microsoft.com/office/powerpoint/2010/main" val="2129763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dirty="0"/>
              <a:t>IS THERE A GAP</a:t>
            </a:r>
            <a:r>
              <a:rPr lang="en-US" baseline="0" dirty="0"/>
              <a:t> IN YOUR LEADERSHIP INTEGRITY AND CONSISTENCY? IF SO, RATE YOURSELF ON A SCALE OF #1  TO #2. (#1  IS VERY LOW;   #5  IS VERY HIGH)</a:t>
            </a:r>
            <a:endParaRPr lang="en-US" dirty="0"/>
          </a:p>
          <a:p>
            <a:pPr marL="0" marR="0" indent="0" algn="ctr" defTabSz="457200" eaLnBrk="1" fontAlgn="auto" latinLnBrk="0" hangingPunct="1">
              <a:lnSpc>
                <a:spcPct val="100000"/>
              </a:lnSpc>
              <a:spcBef>
                <a:spcPts val="0"/>
              </a:spcBef>
              <a:spcAft>
                <a:spcPts val="0"/>
              </a:spcAft>
              <a:buClrTx/>
              <a:buSzTx/>
              <a:buFontTx/>
              <a:buNone/>
              <a:tabLst/>
              <a:defRPr/>
            </a:pPr>
            <a:r>
              <a:rPr lang="en-US" dirty="0"/>
              <a:t>QUOTE FROM A GREAT</a:t>
            </a:r>
            <a:r>
              <a:rPr lang="en-US" baseline="0" dirty="0"/>
              <a:t> GLOBAL CHRISTIAN LEADER. </a:t>
            </a:r>
            <a:r>
              <a:rPr lang="en-US" sz="1200" baseline="0" dirty="0"/>
              <a:t>W</a:t>
            </a:r>
            <a:r>
              <a:rPr lang="en-US" sz="1200" dirty="0"/>
              <a:t>hen asked, “HOW</a:t>
            </a:r>
            <a:r>
              <a:rPr lang="en-US" sz="1200" baseline="0" dirty="0"/>
              <a:t> DO YOU WANT </a:t>
            </a:r>
            <a:r>
              <a:rPr lang="en-US" sz="1200" dirty="0"/>
              <a:t>TO</a:t>
            </a:r>
            <a:r>
              <a:rPr lang="en-US" sz="1200" baseline="0" dirty="0"/>
              <a:t> BE REMEMBERED</a:t>
            </a:r>
            <a:r>
              <a:rPr lang="en-US" sz="1200" dirty="0"/>
              <a:t>?” He replied </a:t>
            </a:r>
            <a:r>
              <a:rPr lang="en-US" sz="1200" b="1" dirty="0"/>
              <a:t>“Here lies a man of integrity.”</a:t>
            </a:r>
            <a:r>
              <a:rPr lang="en-US" sz="1200" dirty="0"/>
              <a:t> He BELIEVED</a:t>
            </a:r>
            <a:r>
              <a:rPr lang="en-US" sz="1200" baseline="0" dirty="0"/>
              <a:t> THAT </a:t>
            </a:r>
            <a:r>
              <a:rPr lang="en-US" sz="1200" dirty="0"/>
              <a:t>the greatest COMPLIMENT for </a:t>
            </a:r>
            <a:r>
              <a:rPr lang="en-US" sz="1200" b="1" dirty="0"/>
              <a:t>a Christian LEADER is to be known as a person of of integrity…a CONSISTENCY BETWEEN</a:t>
            </a:r>
            <a:r>
              <a:rPr lang="en-US" sz="1200" b="1" baseline="0" dirty="0"/>
              <a:t> OUR BETWEEN OUR PUBLIC AND PRIVATE LIVES. </a:t>
            </a:r>
            <a:r>
              <a:rPr lang="en-US" sz="1200" dirty="0"/>
              <a:t> A whole person. A complete person.”</a:t>
            </a:r>
          </a:p>
          <a:p>
            <a:endParaRPr lang="en-US" dirty="0"/>
          </a:p>
        </p:txBody>
      </p:sp>
    </p:spTree>
    <p:extLst>
      <p:ext uri="{BB962C8B-B14F-4D97-AF65-F5344CB8AC3E}">
        <p14:creationId xmlns:p14="http://schemas.microsoft.com/office/powerpoint/2010/main" val="242667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629400" y="274638"/>
            <a:ext cx="2057400" cy="5851527"/>
          </a:xfrm>
          <a:prstGeom prst="rect">
            <a:avLst/>
          </a:prstGeom>
        </p:spPr>
        <p:txBody>
          <a:bodyPr/>
          <a:lstStyle>
            <a:lvl1pPr>
              <a:defRPr b="0" cap="none">
                <a:latin typeface="+mn-lt"/>
                <a:ea typeface="+mn-ea"/>
                <a:cs typeface="+mn-cs"/>
                <a:sym typeface="Calibri"/>
              </a:defRPr>
            </a:lvl1pPr>
          </a:lstStyle>
          <a:p>
            <a:r>
              <a:t>Title Text</a:t>
            </a:r>
          </a:p>
        </p:txBody>
      </p:sp>
      <p:sp>
        <p:nvSpPr>
          <p:cNvPr id="93" name="Body Level One…"/>
          <p:cNvSpPr txBox="1">
            <a:spLocks noGrp="1"/>
          </p:cNvSpPr>
          <p:nvPr>
            <p:ph type="body" idx="1"/>
          </p:nvPr>
        </p:nvSpPr>
        <p:spPr>
          <a:xfrm>
            <a:off x="457200" y="274638"/>
            <a:ext cx="6019800" cy="5851527"/>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50-50 Right Photo Layout">
    <p:spTree>
      <p:nvGrpSpPr>
        <p:cNvPr id="1" name=""/>
        <p:cNvGrpSpPr/>
        <p:nvPr/>
      </p:nvGrpSpPr>
      <p:grpSpPr>
        <a:xfrm>
          <a:off x="0" y="0"/>
          <a:ext cx="0" cy="0"/>
          <a:chOff x="0" y="0"/>
          <a:chExt cx="0" cy="0"/>
        </a:xfrm>
      </p:grpSpPr>
      <p:sp>
        <p:nvSpPr>
          <p:cNvPr id="101" name="Picture Placeholder 4"/>
          <p:cNvSpPr>
            <a:spLocks noGrp="1"/>
          </p:cNvSpPr>
          <p:nvPr>
            <p:ph type="pic" idx="13"/>
          </p:nvPr>
        </p:nvSpPr>
        <p:spPr>
          <a:xfrm>
            <a:off x="4596977" y="0"/>
            <a:ext cx="4547023" cy="6856101"/>
          </a:xfrm>
          <a:prstGeom prst="rect">
            <a:avLst/>
          </a:prstGeom>
        </p:spPr>
        <p:txBody>
          <a:bodyPr lIns="91439" tIns="45719" rIns="91439" bIns="45719">
            <a:noAutofit/>
          </a:bodyPr>
          <a:lstStyle/>
          <a:p>
            <a:endParaRPr/>
          </a:p>
        </p:txBody>
      </p:sp>
      <p:sp>
        <p:nvSpPr>
          <p:cNvPr id="102" name="Body Level One…"/>
          <p:cNvSpPr txBox="1">
            <a:spLocks noGrp="1"/>
          </p:cNvSpPr>
          <p:nvPr>
            <p:ph type="body" sz="quarter" idx="1"/>
          </p:nvPr>
        </p:nvSpPr>
        <p:spPr>
          <a:xfrm>
            <a:off x="1406961" y="419100"/>
            <a:ext cx="1783083" cy="840231"/>
          </a:xfrm>
          <a:prstGeom prst="rect">
            <a:avLst/>
          </a:prstGeom>
        </p:spPr>
        <p:txBody>
          <a:bodyPr/>
          <a:lstStyle>
            <a:lvl1pPr marL="0" algn="ctr" defTabSz="914400">
              <a:spcBef>
                <a:spcPts val="1200"/>
              </a:spcBef>
              <a:defRPr sz="5400" b="1">
                <a:solidFill>
                  <a:schemeClr val="accent4"/>
                </a:solidFill>
              </a:defRPr>
            </a:lvl1pPr>
            <a:lvl2pPr marL="1158584" indent="-701386" algn="ctr" defTabSz="914400">
              <a:spcBef>
                <a:spcPts val="1200"/>
              </a:spcBef>
              <a:defRPr sz="5400" b="1">
                <a:solidFill>
                  <a:schemeClr val="accent4"/>
                </a:solidFill>
              </a:defRPr>
            </a:lvl2pPr>
            <a:lvl3pPr marL="1600200" indent="-685800" algn="ctr" defTabSz="914400">
              <a:spcBef>
                <a:spcPts val="1200"/>
              </a:spcBef>
              <a:defRPr sz="5400" b="1">
                <a:solidFill>
                  <a:schemeClr val="accent4"/>
                </a:solidFill>
              </a:defRPr>
            </a:lvl3pPr>
            <a:lvl4pPr marL="2057400" indent="-685800" algn="ctr" defTabSz="914400">
              <a:spcBef>
                <a:spcPts val="1200"/>
              </a:spcBef>
              <a:defRPr sz="5400" b="1">
                <a:solidFill>
                  <a:schemeClr val="accent4"/>
                </a:solidFill>
              </a:defRPr>
            </a:lvl4pPr>
            <a:lvl5pPr marL="2600325" indent="-771525" algn="ctr" defTabSz="914400">
              <a:spcBef>
                <a:spcPts val="1200"/>
              </a:spcBef>
              <a:defRPr sz="5400" b="1">
                <a:solidFill>
                  <a:schemeClr val="accent4"/>
                </a:solidFill>
              </a:defRPr>
            </a:lvl5pPr>
          </a:lstStyle>
          <a:p>
            <a:r>
              <a:t>Body Level One</a:t>
            </a:r>
          </a:p>
          <a:p>
            <a:pPr lvl="1"/>
            <a:r>
              <a:t>Body Level Two</a:t>
            </a:r>
          </a:p>
          <a:p>
            <a:pPr lvl="2"/>
            <a:r>
              <a:t>Body Level Three</a:t>
            </a:r>
          </a:p>
          <a:p>
            <a:pPr lvl="3"/>
            <a:r>
              <a:t>Body Level Four</a:t>
            </a:r>
          </a:p>
          <a:p>
            <a:pPr lvl="4"/>
            <a:r>
              <a:t>Body Level Five</a:t>
            </a:r>
          </a:p>
        </p:txBody>
      </p:sp>
      <p:sp>
        <p:nvSpPr>
          <p:cNvPr id="103" name="Text Placeholder 6"/>
          <p:cNvSpPr>
            <a:spLocks noGrp="1"/>
          </p:cNvSpPr>
          <p:nvPr>
            <p:ph type="body" sz="quarter" idx="14"/>
          </p:nvPr>
        </p:nvSpPr>
        <p:spPr>
          <a:xfrm>
            <a:off x="0" y="3429001"/>
            <a:ext cx="4572000" cy="2594046"/>
          </a:xfrm>
          <a:prstGeom prst="rect">
            <a:avLst/>
          </a:prstGeom>
        </p:spPr>
        <p:txBody>
          <a:bodyPr/>
          <a:lstStyle/>
          <a:p>
            <a:endParaRPr/>
          </a:p>
        </p:txBody>
      </p:sp>
      <p:sp>
        <p:nvSpPr>
          <p:cNvPr id="104" name="Text Placeholder 2"/>
          <p:cNvSpPr>
            <a:spLocks noGrp="1"/>
          </p:cNvSpPr>
          <p:nvPr>
            <p:ph type="body" sz="quarter" idx="15"/>
          </p:nvPr>
        </p:nvSpPr>
        <p:spPr>
          <a:xfrm>
            <a:off x="0" y="1554162"/>
            <a:ext cx="4572000" cy="548959"/>
          </a:xfrm>
          <a:prstGeom prst="rect">
            <a:avLst/>
          </a:prstGeom>
        </p:spPr>
        <p:txBody>
          <a:bodyPr/>
          <a:lstStyle/>
          <a:p>
            <a:pPr marL="325754" indent="-325754" defTabSz="434340">
              <a:spcBef>
                <a:spcPts val="600"/>
              </a:spcBef>
              <a:defRPr sz="3040"/>
            </a:pPr>
            <a:endParaRPr/>
          </a:p>
        </p:txBody>
      </p:sp>
      <p:sp>
        <p:nvSpPr>
          <p:cNvPr id="105" name="Slide Number"/>
          <p:cNvSpPr txBox="1">
            <a:spLocks noGrp="1"/>
          </p:cNvSpPr>
          <p:nvPr>
            <p:ph type="sldNum" sz="quarter" idx="2"/>
          </p:nvPr>
        </p:nvSpPr>
        <p:spPr>
          <a:xfrm>
            <a:off x="8923234" y="6539232"/>
            <a:ext cx="245747" cy="256537"/>
          </a:xfrm>
          <a:prstGeom prst="rect">
            <a:avLst/>
          </a:prstGeom>
        </p:spPr>
        <p:txBody>
          <a:bodyPr/>
          <a:lstStyle>
            <a:lvl1pPr>
              <a:defRPr sz="1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722312" y="4406900"/>
            <a:ext cx="7772401" cy="1362075"/>
          </a:xfrm>
          <a:prstGeom prst="rect">
            <a:avLst/>
          </a:prstGeom>
        </p:spPr>
        <p:txBody>
          <a:bodyPr anchor="t"/>
          <a:lstStyle>
            <a:lvl1pPr algn="l">
              <a:defRPr sz="4000">
                <a:latin typeface="+mn-lt"/>
                <a:ea typeface="+mn-ea"/>
                <a:cs typeface="+mn-cs"/>
                <a:sym typeface="Calibri"/>
              </a:defRPr>
            </a:lvl1pPr>
          </a:lstStyle>
          <a:p>
            <a:r>
              <a:t>Title Text</a:t>
            </a:r>
          </a:p>
        </p:txBody>
      </p:sp>
      <p:sp>
        <p:nvSpPr>
          <p:cNvPr id="21"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latin typeface="+mn-lt"/>
                <a:ea typeface="+mn-ea"/>
                <a:cs typeface="+mn-cs"/>
                <a:sym typeface="Calibri"/>
              </a:defRPr>
            </a:lvl1pPr>
            <a:lvl2pPr marL="0" indent="0">
              <a:spcBef>
                <a:spcPts val="400"/>
              </a:spcBef>
              <a:buSzTx/>
              <a:buFontTx/>
              <a:buNone/>
              <a:defRPr sz="2000">
                <a:solidFill>
                  <a:srgbClr val="888888"/>
                </a:solidFill>
                <a:latin typeface="+mn-lt"/>
                <a:ea typeface="+mn-ea"/>
                <a:cs typeface="+mn-cs"/>
                <a:sym typeface="Calibri"/>
              </a:defRPr>
            </a:lvl2pPr>
            <a:lvl3pPr marL="0" indent="0">
              <a:spcBef>
                <a:spcPts val="400"/>
              </a:spcBef>
              <a:buSzTx/>
              <a:buFontTx/>
              <a:buNone/>
              <a:defRPr sz="2000">
                <a:solidFill>
                  <a:srgbClr val="888888"/>
                </a:solidFill>
                <a:latin typeface="+mn-lt"/>
                <a:ea typeface="+mn-ea"/>
                <a:cs typeface="+mn-cs"/>
                <a:sym typeface="Calibri"/>
              </a:defRPr>
            </a:lvl3pPr>
            <a:lvl4pPr marL="0" indent="0">
              <a:spcBef>
                <a:spcPts val="400"/>
              </a:spcBef>
              <a:buSzTx/>
              <a:buFontTx/>
              <a:buNone/>
              <a:defRPr sz="2000">
                <a:solidFill>
                  <a:srgbClr val="888888"/>
                </a:solidFill>
                <a:latin typeface="+mn-lt"/>
                <a:ea typeface="+mn-ea"/>
                <a:cs typeface="+mn-cs"/>
                <a:sym typeface="Calibri"/>
              </a:defRPr>
            </a:lvl4pPr>
            <a:lvl5pPr marL="0" indent="0">
              <a:spcBef>
                <a:spcPts val="400"/>
              </a:spcBef>
              <a:buSzTx/>
              <a:buFontTx/>
              <a:buNone/>
              <a:defRPr sz="20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3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atin typeface="+mn-lt"/>
                <a:ea typeface="+mn-ea"/>
                <a:cs typeface="+mn-cs"/>
                <a:sym typeface="Calibri"/>
              </a:defRPr>
            </a:lvl1pPr>
            <a:lvl2pPr marL="790575" indent="-333375">
              <a:spcBef>
                <a:spcPts val="600"/>
              </a:spcBef>
              <a:defRPr sz="2800">
                <a:latin typeface="+mn-lt"/>
                <a:ea typeface="+mn-ea"/>
                <a:cs typeface="+mn-cs"/>
                <a:sym typeface="Calibri"/>
              </a:defRPr>
            </a:lvl2pPr>
            <a:lvl3pPr marL="1234438" indent="-320038">
              <a:spcBef>
                <a:spcPts val="600"/>
              </a:spcBef>
              <a:defRPr sz="2800">
                <a:latin typeface="+mn-lt"/>
                <a:ea typeface="+mn-ea"/>
                <a:cs typeface="+mn-cs"/>
                <a:sym typeface="Calibri"/>
              </a:defRPr>
            </a:lvl3pPr>
            <a:lvl4pPr marL="1727200" indent="-355600">
              <a:spcBef>
                <a:spcPts val="600"/>
              </a:spcBef>
              <a:defRPr sz="2800">
                <a:latin typeface="+mn-lt"/>
                <a:ea typeface="+mn-ea"/>
                <a:cs typeface="+mn-cs"/>
                <a:sym typeface="Calibri"/>
              </a:defRPr>
            </a:lvl4pPr>
            <a:lvl5pPr marL="2184400" indent="-355600">
              <a:spcBef>
                <a:spcPts val="600"/>
              </a:spcBef>
              <a:defRPr sz="28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3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Calibri"/>
              </a:defRPr>
            </a:lvl1pPr>
            <a:lvl2pPr marL="0" indent="0">
              <a:spcBef>
                <a:spcPts val="500"/>
              </a:spcBef>
              <a:buSzTx/>
              <a:buFontTx/>
              <a:buNone/>
              <a:defRPr sz="2400" b="1">
                <a:latin typeface="+mn-lt"/>
                <a:ea typeface="+mn-ea"/>
                <a:cs typeface="+mn-cs"/>
                <a:sym typeface="Calibri"/>
              </a:defRPr>
            </a:lvl2pPr>
            <a:lvl3pPr marL="0" indent="0">
              <a:spcBef>
                <a:spcPts val="500"/>
              </a:spcBef>
              <a:buSzTx/>
              <a:buFontTx/>
              <a:buNone/>
              <a:defRPr sz="2400" b="1">
                <a:latin typeface="+mn-lt"/>
                <a:ea typeface="+mn-ea"/>
                <a:cs typeface="+mn-cs"/>
                <a:sym typeface="Calibri"/>
              </a:defRPr>
            </a:lvl3pPr>
            <a:lvl4pPr marL="0" indent="0">
              <a:spcBef>
                <a:spcPts val="500"/>
              </a:spcBef>
              <a:buSzTx/>
              <a:buFontTx/>
              <a:buNone/>
              <a:defRPr sz="2400" b="1">
                <a:latin typeface="+mn-lt"/>
                <a:ea typeface="+mn-ea"/>
                <a:cs typeface="+mn-cs"/>
                <a:sym typeface="Calibri"/>
              </a:defRPr>
            </a:lvl4pPr>
            <a:lvl5pPr marL="0" indent="0">
              <a:spcBef>
                <a:spcPts val="500"/>
              </a:spcBef>
              <a:buSzTx/>
              <a:buFontTx/>
              <a:buNone/>
              <a:defRPr sz="2400"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457200" y="273050"/>
            <a:ext cx="3008316" cy="1162050"/>
          </a:xfrm>
          <a:prstGeom prst="rect">
            <a:avLst/>
          </a:prstGeom>
        </p:spPr>
        <p:txBody>
          <a:bodyPr anchor="b"/>
          <a:lstStyle>
            <a:lvl1pPr algn="l">
              <a:defRPr sz="2000" cap="none">
                <a:latin typeface="+mn-lt"/>
                <a:ea typeface="+mn-ea"/>
                <a:cs typeface="+mn-cs"/>
                <a:sym typeface="Calibri"/>
              </a:defRPr>
            </a:lvl1pPr>
          </a:lstStyle>
          <a:p>
            <a:r>
              <a:t>Title Text</a:t>
            </a:r>
          </a:p>
        </p:txBody>
      </p:sp>
      <p:sp>
        <p:nvSpPr>
          <p:cNvPr id="64" name="Body Level One…"/>
          <p:cNvSpPr txBox="1">
            <a:spLocks noGrp="1"/>
          </p:cNvSpPr>
          <p:nvPr>
            <p:ph type="body" idx="1"/>
          </p:nvPr>
        </p:nvSpPr>
        <p:spPr>
          <a:xfrm>
            <a:off x="3575050" y="273050"/>
            <a:ext cx="5111750" cy="5853113"/>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5"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1792288" y="4800600"/>
            <a:ext cx="5486403" cy="566738"/>
          </a:xfrm>
          <a:prstGeom prst="rect">
            <a:avLst/>
          </a:prstGeom>
        </p:spPr>
        <p:txBody>
          <a:bodyPr anchor="b"/>
          <a:lstStyle>
            <a:lvl1pPr algn="l">
              <a:defRPr sz="2000" cap="none">
                <a:latin typeface="+mn-lt"/>
                <a:ea typeface="+mn-ea"/>
                <a:cs typeface="+mn-cs"/>
                <a:sym typeface="Calibri"/>
              </a:defRPr>
            </a:lvl1pPr>
          </a:lstStyle>
          <a:p>
            <a:r>
              <a:t>Title Text</a:t>
            </a:r>
          </a:p>
        </p:txBody>
      </p:sp>
      <p:sp>
        <p:nvSpPr>
          <p:cNvPr id="74"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75"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atin typeface="+mn-lt"/>
                <a:ea typeface="+mn-ea"/>
                <a:cs typeface="+mn-cs"/>
                <a:sym typeface="Calibri"/>
              </a:defRPr>
            </a:lvl1pPr>
            <a:lvl2pPr marL="0" indent="0">
              <a:spcBef>
                <a:spcPts val="300"/>
              </a:spcBef>
              <a:buSzTx/>
              <a:buFontTx/>
              <a:buNone/>
              <a:defRPr sz="1400">
                <a:latin typeface="+mn-lt"/>
                <a:ea typeface="+mn-ea"/>
                <a:cs typeface="+mn-cs"/>
                <a:sym typeface="Calibri"/>
              </a:defRPr>
            </a:lvl2pPr>
            <a:lvl3pPr marL="0" indent="0">
              <a:spcBef>
                <a:spcPts val="300"/>
              </a:spcBef>
              <a:buSzTx/>
              <a:buFontTx/>
              <a:buNone/>
              <a:defRPr sz="1400">
                <a:latin typeface="+mn-lt"/>
                <a:ea typeface="+mn-ea"/>
                <a:cs typeface="+mn-cs"/>
                <a:sym typeface="Calibri"/>
              </a:defRPr>
            </a:lvl3pPr>
            <a:lvl4pPr marL="0" indent="0">
              <a:spcBef>
                <a:spcPts val="300"/>
              </a:spcBef>
              <a:buSzTx/>
              <a:buFontTx/>
              <a:buNone/>
              <a:defRPr sz="1400">
                <a:latin typeface="+mn-lt"/>
                <a:ea typeface="+mn-ea"/>
                <a:cs typeface="+mn-cs"/>
                <a:sym typeface="Calibri"/>
              </a:defRPr>
            </a:lvl4pPr>
            <a:lvl5pPr marL="0" indent="0">
              <a:spcBef>
                <a:spcPts val="300"/>
              </a:spcBef>
              <a:buSzTx/>
              <a:buFontTx/>
              <a:buNone/>
              <a:defRPr sz="1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84" name="Body Level One…"/>
          <p:cNvSpPr txBox="1">
            <a:spLocks noGrp="1"/>
          </p:cNvSpPr>
          <p:nvPr>
            <p:ph type="body" idx="1"/>
          </p:nvPr>
        </p:nvSpPr>
        <p:spPr>
          <a:xfrm>
            <a:off x="457200" y="1600200"/>
            <a:ext cx="8229600" cy="4525963"/>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5875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04294"/>
            <a:ext cx="258620"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1pPr>
      <a:lvl2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2pPr>
      <a:lvl3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3pPr>
      <a:lvl4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4pPr>
      <a:lvl5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5pPr>
      <a:lvl6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6pPr>
      <a:lvl7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7pPr>
      <a:lvl8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8pPr>
      <a:lvl9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4" name="Transformative Leadership qualities:…"/>
          <p:cNvSpPr txBox="1">
            <a:spLocks noGrp="1"/>
          </p:cNvSpPr>
          <p:nvPr>
            <p:ph type="title"/>
          </p:nvPr>
        </p:nvSpPr>
        <p:spPr>
          <a:xfrm>
            <a:off x="617999" y="13877"/>
            <a:ext cx="7908002" cy="5775697"/>
          </a:xfrm>
          <a:prstGeom prst="rect">
            <a:avLst/>
          </a:prstGeom>
        </p:spPr>
        <p:txBody>
          <a:bodyPr/>
          <a:lstStyle/>
          <a:p>
            <a:pPr>
              <a:defRPr sz="4200">
                <a:solidFill>
                  <a:schemeClr val="accent2"/>
                </a:solidFill>
                <a:latin typeface="+mj-lt"/>
                <a:ea typeface="+mj-ea"/>
                <a:cs typeface="+mj-cs"/>
                <a:sym typeface="Helvetica"/>
              </a:defRPr>
            </a:pPr>
            <a:endParaRPr dirty="0"/>
          </a:p>
          <a:p>
            <a:pPr>
              <a:defRPr sz="4200">
                <a:solidFill>
                  <a:schemeClr val="accent2"/>
                </a:solidFill>
                <a:latin typeface="+mj-lt"/>
                <a:ea typeface="+mj-ea"/>
                <a:cs typeface="+mj-cs"/>
                <a:sym typeface="Helvetica"/>
              </a:defRPr>
            </a:pPr>
            <a:r>
              <a:rPr dirty="0"/>
              <a:t>NURTURING THE TRUST </a:t>
            </a:r>
          </a:p>
          <a:p>
            <a:pPr>
              <a:defRPr sz="4200">
                <a:solidFill>
                  <a:schemeClr val="accent2"/>
                </a:solidFill>
                <a:latin typeface="+mj-lt"/>
                <a:ea typeface="+mj-ea"/>
                <a:cs typeface="+mj-cs"/>
                <a:sym typeface="Helvetica"/>
              </a:defRPr>
            </a:pPr>
            <a:r>
              <a:rPr dirty="0"/>
              <a:t>OF THOSE WE LEAD</a:t>
            </a:r>
          </a:p>
          <a:p>
            <a:pPr>
              <a:defRPr sz="2100">
                <a:solidFill>
                  <a:schemeClr val="accent2"/>
                </a:solidFill>
                <a:latin typeface="+mj-lt"/>
                <a:ea typeface="+mj-ea"/>
                <a:cs typeface="+mj-cs"/>
                <a:sym typeface="Helvetica"/>
              </a:defRPr>
            </a:pPr>
            <a:endParaRPr dirty="0"/>
          </a:p>
          <a:p>
            <a:pPr>
              <a:defRPr sz="1500">
                <a:solidFill>
                  <a:schemeClr val="accent2"/>
                </a:solidFill>
                <a:latin typeface="+mj-lt"/>
                <a:ea typeface="+mj-ea"/>
                <a:cs typeface="+mj-cs"/>
                <a:sym typeface="Helvetica"/>
              </a:defRPr>
            </a:pPr>
            <a:endParaRPr dirty="0"/>
          </a:p>
          <a:p>
            <a:pPr>
              <a:defRPr sz="1500">
                <a:latin typeface="+mj-lt"/>
                <a:ea typeface="+mj-ea"/>
                <a:cs typeface="+mj-cs"/>
                <a:sym typeface="Helvetica"/>
              </a:defRPr>
            </a:pPr>
            <a:r>
              <a:rPr dirty="0"/>
              <a:t>E. LeBron Fairbanks</a:t>
            </a:r>
          </a:p>
          <a:p>
            <a:pPr>
              <a:defRPr sz="1500">
                <a:latin typeface="+mj-lt"/>
                <a:ea typeface="+mj-ea"/>
                <a:cs typeface="+mj-cs"/>
                <a:sym typeface="Helvetica"/>
              </a:defRPr>
            </a:pPr>
            <a:endParaRPr dirty="0"/>
          </a:p>
          <a:p>
            <a:pPr>
              <a:defRPr sz="1400">
                <a:latin typeface="+mj-lt"/>
                <a:ea typeface="+mj-ea"/>
                <a:cs typeface="+mj-cs"/>
                <a:sym typeface="Helvetica"/>
              </a:defRPr>
            </a:pPr>
            <a:r>
              <a:rPr dirty="0"/>
              <a:t>September 2019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5" name="Text Placeholder 2"/>
          <p:cNvSpPr txBox="1">
            <a:spLocks noGrp="1"/>
          </p:cNvSpPr>
          <p:nvPr>
            <p:ph type="body" idx="1"/>
          </p:nvPr>
        </p:nvSpPr>
        <p:spPr>
          <a:xfrm>
            <a:off x="202689" y="949059"/>
            <a:ext cx="8738621" cy="5423592"/>
          </a:xfrm>
          <a:prstGeom prst="rect">
            <a:avLst/>
          </a:prstGeom>
        </p:spPr>
        <p:txBody>
          <a:bodyPr/>
          <a:lstStyle/>
          <a:p>
            <a:pPr marL="0" indent="0" defTabSz="388620">
              <a:lnSpc>
                <a:spcPct val="90000"/>
              </a:lnSpc>
              <a:spcBef>
                <a:spcPts val="500"/>
              </a:spcBef>
              <a:buSzTx/>
              <a:buNone/>
              <a:defRPr sz="2400"/>
            </a:pPr>
            <a:endParaRPr dirty="0"/>
          </a:p>
          <a:p>
            <a:pPr marL="0" indent="0" algn="ctr" defTabSz="388620">
              <a:lnSpc>
                <a:spcPct val="90000"/>
              </a:lnSpc>
              <a:spcBef>
                <a:spcPts val="2600"/>
              </a:spcBef>
              <a:buSzTx/>
              <a:buNone/>
              <a:defRPr sz="2400"/>
            </a:pPr>
            <a:r>
              <a:rPr sz="2000" dirty="0">
                <a:latin typeface="Helvetica Neue"/>
                <a:cs typeface="Helvetica Neue"/>
              </a:rPr>
              <a:t>How do you define </a:t>
            </a:r>
            <a:r>
              <a:rPr sz="2000" b="1" dirty="0">
                <a:latin typeface="Helvetica Neue"/>
                <a:cs typeface="Helvetica Neue"/>
              </a:rPr>
              <a:t>Integrity?</a:t>
            </a:r>
            <a:r>
              <a:rPr sz="2000" dirty="0">
                <a:latin typeface="Helvetica Neue"/>
                <a:cs typeface="Helvetica Neue"/>
              </a:rPr>
              <a:t> </a:t>
            </a:r>
            <a:endParaRPr lang="en-US" sz="2000" dirty="0">
              <a:latin typeface="Helvetica Neue"/>
              <a:cs typeface="Helvetica Neue"/>
            </a:endParaRPr>
          </a:p>
          <a:p>
            <a:pPr marL="0" indent="0" algn="ctr" defTabSz="388620">
              <a:lnSpc>
                <a:spcPct val="90000"/>
              </a:lnSpc>
              <a:spcBef>
                <a:spcPts val="2600"/>
              </a:spcBef>
              <a:buSzTx/>
              <a:buNone/>
              <a:defRPr sz="2400"/>
            </a:pPr>
            <a:r>
              <a:rPr lang="en-US" sz="2000" i="1" dirty="0">
                <a:latin typeface="Helvetica Neue"/>
                <a:cs typeface="Helvetica Neue"/>
              </a:rPr>
              <a:t>Honesty, consistency. The same inside and outside. </a:t>
            </a:r>
          </a:p>
          <a:p>
            <a:pPr marL="0" indent="0" algn="ctr" defTabSz="388620">
              <a:lnSpc>
                <a:spcPct val="90000"/>
              </a:lnSpc>
              <a:spcBef>
                <a:spcPts val="2600"/>
              </a:spcBef>
              <a:buSzTx/>
              <a:buNone/>
              <a:defRPr sz="2400"/>
            </a:pPr>
            <a:r>
              <a:rPr lang="en-US" sz="2000" dirty="0">
                <a:latin typeface="Helvetica Neue"/>
                <a:cs typeface="Helvetica Neue"/>
              </a:rPr>
              <a:t>(It is t</a:t>
            </a:r>
            <a:r>
              <a:rPr sz="2000" dirty="0">
                <a:latin typeface="Helvetica Neue"/>
                <a:cs typeface="Helvetica Neue"/>
              </a:rPr>
              <a:t>he #1 trait people want in leaders</a:t>
            </a:r>
            <a:r>
              <a:rPr lang="en-US" sz="2000" dirty="0">
                <a:latin typeface="Helvetica Neue"/>
                <a:cs typeface="Helvetica Neue"/>
              </a:rPr>
              <a:t>)</a:t>
            </a:r>
          </a:p>
          <a:p>
            <a:pPr marL="0" indent="0" algn="ctr" defTabSz="388620">
              <a:lnSpc>
                <a:spcPct val="90000"/>
              </a:lnSpc>
              <a:spcBef>
                <a:spcPts val="2600"/>
              </a:spcBef>
              <a:buSzTx/>
              <a:buNone/>
              <a:defRPr sz="2400"/>
            </a:pPr>
            <a:r>
              <a:rPr sz="2000" b="1" dirty="0">
                <a:latin typeface="Helvetica Neue"/>
                <a:cs typeface="Helvetica Neue"/>
              </a:rPr>
              <a:t>From a biblical viewpoint….</a:t>
            </a:r>
            <a:endParaRPr lang="en-US" sz="2000" b="1" dirty="0">
              <a:latin typeface="Helvetica Neue"/>
              <a:cs typeface="Helvetica Neue"/>
            </a:endParaRPr>
          </a:p>
          <a:p>
            <a:pPr marL="0" indent="0" algn="ctr" defTabSz="388620">
              <a:lnSpc>
                <a:spcPct val="90000"/>
              </a:lnSpc>
              <a:spcBef>
                <a:spcPts val="2600"/>
              </a:spcBef>
              <a:buSzTx/>
              <a:buNone/>
              <a:defRPr sz="2400"/>
            </a:pPr>
            <a:r>
              <a:rPr lang="en-US" sz="2000" i="1" dirty="0">
                <a:latin typeface="Helvetica Neue"/>
                <a:cs typeface="Helvetica Neue"/>
              </a:rPr>
              <a:t>To live in light of what is important to God.</a:t>
            </a:r>
          </a:p>
          <a:p>
            <a:pPr marL="0" indent="0" algn="ctr" defTabSz="388620">
              <a:lnSpc>
                <a:spcPct val="90000"/>
              </a:lnSpc>
              <a:spcBef>
                <a:spcPts val="2600"/>
              </a:spcBef>
              <a:buSzTx/>
              <a:buNone/>
              <a:defRPr sz="2400"/>
            </a:pPr>
            <a:r>
              <a:rPr lang="en-US" sz="2000" i="1" dirty="0">
                <a:latin typeface="Helvetica Neue"/>
                <a:cs typeface="Helvetica Neue"/>
              </a:rPr>
              <a:t>We live our lives consistent with what we profess by faith. </a:t>
            </a:r>
            <a:endParaRPr sz="2000" i="1" dirty="0">
              <a:latin typeface="Helvetica Neue"/>
              <a:cs typeface="Helvetica Neue"/>
            </a:endParaRPr>
          </a:p>
        </p:txBody>
      </p:sp>
      <p:sp>
        <p:nvSpPr>
          <p:cNvPr id="136" name="Title 1"/>
          <p:cNvSpPr txBox="1">
            <a:spLocks noGrp="1"/>
          </p:cNvSpPr>
          <p:nvPr>
            <p:ph type="title"/>
          </p:nvPr>
        </p:nvSpPr>
        <p:spPr>
          <a:xfrm>
            <a:off x="202689" y="101434"/>
            <a:ext cx="8738622" cy="1325041"/>
          </a:xfrm>
          <a:prstGeom prst="rect">
            <a:avLst/>
          </a:prstGeom>
        </p:spPr>
        <p:txBody>
          <a:bodyPr>
            <a:normAutofit/>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sz="2800" dirty="0"/>
              <a:t>Focus on Integrity and Consistency.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35">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135">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1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5">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35">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1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8" name="Title 1"/>
          <p:cNvSpPr txBox="1">
            <a:spLocks noGrp="1"/>
          </p:cNvSpPr>
          <p:nvPr>
            <p:ph type="title"/>
          </p:nvPr>
        </p:nvSpPr>
        <p:spPr>
          <a:xfrm>
            <a:off x="188520" y="18519"/>
            <a:ext cx="8766959" cy="944460"/>
          </a:xfrm>
          <a:prstGeom prst="rect">
            <a:avLst/>
          </a:prstGeom>
        </p:spPr>
        <p:txBody>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dirty="0"/>
              <a:t>Focus on Integrity and Consistency.</a:t>
            </a:r>
          </a:p>
        </p:txBody>
      </p:sp>
      <p:sp>
        <p:nvSpPr>
          <p:cNvPr id="139" name="Text Placeholder 2"/>
          <p:cNvSpPr txBox="1">
            <a:spLocks noGrp="1"/>
          </p:cNvSpPr>
          <p:nvPr>
            <p:ph type="body" sz="half" idx="1"/>
          </p:nvPr>
        </p:nvSpPr>
        <p:spPr>
          <a:xfrm>
            <a:off x="0" y="446617"/>
            <a:ext cx="9144000" cy="5052344"/>
          </a:xfrm>
          <a:prstGeom prst="rect">
            <a:avLst/>
          </a:prstGeom>
        </p:spPr>
        <p:txBody>
          <a:bodyPr>
            <a:normAutofit fontScale="25000" lnSpcReduction="20000"/>
          </a:bodyPr>
          <a:lstStyle/>
          <a:p>
            <a:pPr marL="0" indent="0" algn="ctr">
              <a:buNone/>
            </a:pPr>
            <a:endParaRPr lang="en-US" sz="9600" i="1" dirty="0"/>
          </a:p>
          <a:p>
            <a:pPr marL="0" indent="0">
              <a:buNone/>
            </a:pPr>
            <a:r>
              <a:rPr lang="en-US" sz="9600" b="1" i="1" dirty="0"/>
              <a:t>     Five questions have helped me in my pursuit of Integrity</a:t>
            </a:r>
          </a:p>
          <a:p>
            <a:pPr marL="0" indent="0">
              <a:buNone/>
            </a:pPr>
            <a:endParaRPr lang="en-US" sz="2600" b="1" i="1" dirty="0"/>
          </a:p>
          <a:p>
            <a:pPr marL="0" indent="0">
              <a:buNone/>
            </a:pPr>
            <a:endParaRPr lang="en-US" sz="8000" b="1" dirty="0">
              <a:latin typeface="Helvetica Neue"/>
              <a:cs typeface="Helvetica Neue"/>
            </a:endParaRPr>
          </a:p>
          <a:p>
            <a:pPr marL="0" indent="0">
              <a:buNone/>
            </a:pPr>
            <a:r>
              <a:rPr lang="en-US" sz="8000" b="1" dirty="0">
                <a:latin typeface="Helvetica Neue"/>
                <a:cs typeface="Helvetica Neue"/>
              </a:rPr>
              <a:t>       Will this action I am considering strengthen me spiritually?</a:t>
            </a:r>
            <a:br>
              <a:rPr lang="en-US" sz="8000" b="1" dirty="0">
                <a:latin typeface="Helvetica Neue"/>
                <a:cs typeface="Helvetica Neue"/>
              </a:rPr>
            </a:br>
            <a:endParaRPr lang="en-US" sz="8000" b="1" dirty="0">
              <a:latin typeface="Helvetica Neue"/>
              <a:cs typeface="Helvetica Neue"/>
            </a:endParaRPr>
          </a:p>
          <a:p>
            <a:pPr marL="0" indent="0">
              <a:buNone/>
            </a:pPr>
            <a:r>
              <a:rPr lang="en-US" sz="8000" b="1" dirty="0">
                <a:latin typeface="Helvetica Neue"/>
                <a:cs typeface="Helvetica Neue"/>
              </a:rPr>
              <a:t>      Would I want my son, my wife, or my best friend to copy this action of</a:t>
            </a:r>
          </a:p>
          <a:p>
            <a:pPr marL="0" indent="0">
              <a:buNone/>
            </a:pPr>
            <a:r>
              <a:rPr lang="en-US" sz="8000" b="1" dirty="0">
                <a:latin typeface="Helvetica Neue"/>
                <a:cs typeface="Helvetica Neue"/>
              </a:rPr>
              <a:t>	    mine?</a:t>
            </a:r>
          </a:p>
          <a:p>
            <a:pPr marL="0" indent="0">
              <a:buNone/>
            </a:pPr>
            <a:endParaRPr lang="en-US" sz="8000" b="1" dirty="0">
              <a:latin typeface="Helvetica Neue"/>
              <a:cs typeface="Helvetica Neue"/>
            </a:endParaRPr>
          </a:p>
          <a:p>
            <a:pPr marL="0" indent="0">
              <a:buNone/>
            </a:pPr>
            <a:r>
              <a:rPr lang="en-US" sz="8000" b="1" dirty="0">
                <a:latin typeface="Helvetica Neue"/>
                <a:cs typeface="Helvetica Neue"/>
              </a:rPr>
              <a:t>       Does this action violate a biblical principle?</a:t>
            </a:r>
            <a:br>
              <a:rPr lang="en-US" sz="8000" b="1" dirty="0">
                <a:latin typeface="Helvetica Neue"/>
                <a:cs typeface="Helvetica Neue"/>
              </a:rPr>
            </a:br>
            <a:endParaRPr lang="en-US" sz="8000" b="1" dirty="0">
              <a:latin typeface="Helvetica Neue"/>
              <a:cs typeface="Helvetica Neue"/>
            </a:endParaRPr>
          </a:p>
          <a:p>
            <a:pPr marL="0" indent="0">
              <a:buNone/>
            </a:pPr>
            <a:r>
              <a:rPr lang="en-US" sz="8000" b="1" dirty="0">
                <a:latin typeface="Helvetica Neue"/>
                <a:cs typeface="Helvetica Neue"/>
              </a:rPr>
              <a:t>	Does this action strengthen the body of Christ?</a:t>
            </a:r>
          </a:p>
          <a:p>
            <a:pPr marL="0" indent="0">
              <a:buNone/>
            </a:pPr>
            <a:br>
              <a:rPr lang="en-US" sz="8000" b="1" dirty="0">
                <a:latin typeface="Helvetica Neue"/>
                <a:cs typeface="Helvetica Neue"/>
              </a:rPr>
            </a:br>
            <a:r>
              <a:rPr lang="en-US" sz="8000" b="1" dirty="0">
                <a:latin typeface="Helvetica Neue"/>
                <a:cs typeface="Helvetica Neue"/>
              </a:rPr>
              <a:t>	Would an unbelieving friend be attracted to Christ and the Christian</a:t>
            </a:r>
          </a:p>
          <a:p>
            <a:pPr marL="0" indent="0">
              <a:buNone/>
            </a:pPr>
            <a:r>
              <a:rPr lang="en-US" sz="8000" b="1" dirty="0">
                <a:latin typeface="Helvetica Neue"/>
                <a:cs typeface="Helvetica Neue"/>
              </a:rPr>
              <a:t>	 faith by my behavior?</a:t>
            </a:r>
          </a:p>
          <a:p>
            <a:pPr marL="0" indent="0" algn="ctr">
              <a:buNone/>
            </a:pPr>
            <a:endParaRPr lang="en-US" sz="2000" b="1" i="1" dirty="0"/>
          </a:p>
          <a:p>
            <a:pPr marL="0" indent="0" algn="ctr">
              <a:buNone/>
            </a:pPr>
            <a:r>
              <a:rPr lang="en-US" sz="6400" b="1" i="1" dirty="0"/>
              <a:t>Integrity Counts. Really counts!</a:t>
            </a:r>
            <a:r>
              <a:rPr lang="en-US" sz="6400" dirty="0"/>
              <a:t> </a:t>
            </a:r>
          </a:p>
          <a:p>
            <a:pPr marL="0" indent="0" algn="ctr" defTabSz="299237">
              <a:lnSpc>
                <a:spcPct val="81000"/>
              </a:lnSpc>
              <a:spcBef>
                <a:spcPts val="300"/>
              </a:spcBef>
              <a:buSzTx/>
              <a:buNone/>
              <a:defRPr sz="1154"/>
            </a:pPr>
            <a:r>
              <a:rPr lang="en-US" sz="1848" dirty="0"/>
              <a:t> </a:t>
            </a:r>
            <a:endParaRPr sz="1848" dirty="0"/>
          </a:p>
        </p:txBody>
      </p:sp>
      <p:sp>
        <p:nvSpPr>
          <p:cNvPr id="140" name="“In the future, only integrity matters. Without integrity, there is no future.”…"/>
          <p:cNvSpPr txBox="1"/>
          <p:nvPr/>
        </p:nvSpPr>
        <p:spPr>
          <a:xfrm>
            <a:off x="387684" y="3353834"/>
            <a:ext cx="8391649" cy="29956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defTabSz="388620">
              <a:lnSpc>
                <a:spcPct val="81000"/>
              </a:lnSpc>
              <a:spcBef>
                <a:spcPts val="500"/>
              </a:spcBef>
              <a:buFont typeface="Arial"/>
              <a:defRPr sz="1600">
                <a:latin typeface="+mj-lt"/>
                <a:ea typeface="+mj-ea"/>
                <a:cs typeface="+mj-cs"/>
                <a:sym typeface="Helvetica"/>
              </a:defRPr>
            </a:pPr>
            <a:endParaRPr sz="16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39">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39">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39">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39">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39">
                                            <p:txEl>
                                              <p:pRg st="8" end="8"/>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139">
                                            <p:txEl>
                                              <p:pRg st="9" end="9"/>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39">
                                            <p:txEl>
                                              <p:pRg st="10" end="10"/>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139">
                                            <p:txEl>
                                              <p:pRg st="11" end="11"/>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iterate>
                                    <p:tmAbs val="0"/>
                                  </p:iterate>
                                  <p:childTnLst>
                                    <p:set>
                                      <p:cBhvr>
                                        <p:cTn id="33" fill="hold"/>
                                        <p:tgtEl>
                                          <p:spTgt spid="139">
                                            <p:txEl>
                                              <p:pRg st="13" end="13"/>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 nodeType="afterEffect">
                                  <p:stCondLst>
                                    <p:cond delay="0"/>
                                  </p:stCondLst>
                                  <p:iterate>
                                    <p:tmAbs val="0"/>
                                  </p:iterate>
                                  <p:childTnLst>
                                    <p:set>
                                      <p:cBhvr>
                                        <p:cTn id="36" fill="hold"/>
                                        <p:tgtEl>
                                          <p:spTgt spid="139">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iterate>
                                    <p:tmAbs val="0"/>
                                  </p:iterate>
                                  <p:childTnLst>
                                    <p:set>
                                      <p:cBhvr>
                                        <p:cTn id="40" fill="hold"/>
                                        <p:tgtEl>
                                          <p:spTgt spid="140">
                                            <p:bg/>
                                          </p:spTgt>
                                        </p:tgtEl>
                                        <p:attrNameLst>
                                          <p:attrName>style.visibility</p:attrName>
                                        </p:attrNameLst>
                                      </p:cBhvr>
                                      <p:to>
                                        <p:strVal val="visible"/>
                                      </p:to>
                                    </p:set>
                                  </p:childTnLst>
                                </p:cTn>
                              </p:par>
                              <p:par>
                                <p:cTn id="41" presetID="1" presetClass="entr" presetSubtype="0" fill="hold" grpId="2" nodeType="withEffect" nodePh="1">
                                  <p:stCondLst>
                                    <p:cond delay="0"/>
                                  </p:stCondLst>
                                  <p:endCondLst>
                                    <p:cond evt="begin" delay="0">
                                      <p:tn val="41"/>
                                    </p:cond>
                                  </p:endCondLst>
                                  <p:iterate>
                                    <p:tmAbs val="0"/>
                                  </p:iterate>
                                  <p:childTnLst>
                                    <p:set>
                                      <p:cBhvr>
                                        <p:cTn id="42" fill="hold"/>
                                        <p:tgtEl>
                                          <p:spTgt spid="1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build="p" bldLvl="5" animBg="1" advAuto="0"/>
      <p:bldP spid="140" grpId="2"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8" name="Title 1"/>
          <p:cNvSpPr txBox="1">
            <a:spLocks noGrp="1"/>
          </p:cNvSpPr>
          <p:nvPr>
            <p:ph type="title"/>
          </p:nvPr>
        </p:nvSpPr>
        <p:spPr>
          <a:xfrm>
            <a:off x="188520" y="18519"/>
            <a:ext cx="8766959" cy="944460"/>
          </a:xfrm>
          <a:prstGeom prst="rect">
            <a:avLst/>
          </a:prstGeom>
        </p:spPr>
        <p:txBody>
          <a:bodyPr>
            <a:normAutofit/>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sz="2800" dirty="0"/>
              <a:t>Focus on Integrity and Consistency.</a:t>
            </a:r>
          </a:p>
        </p:txBody>
      </p:sp>
      <p:sp>
        <p:nvSpPr>
          <p:cNvPr id="139" name="Text Placeholder 2"/>
          <p:cNvSpPr txBox="1">
            <a:spLocks noGrp="1"/>
          </p:cNvSpPr>
          <p:nvPr>
            <p:ph type="body" sz="half" idx="1"/>
          </p:nvPr>
        </p:nvSpPr>
        <p:spPr>
          <a:xfrm>
            <a:off x="-155226" y="631156"/>
            <a:ext cx="8934559" cy="2263551"/>
          </a:xfrm>
          <a:prstGeom prst="rect">
            <a:avLst/>
          </a:prstGeom>
        </p:spPr>
        <p:txBody>
          <a:bodyPr>
            <a:noAutofit/>
          </a:bodyPr>
          <a:lstStyle/>
          <a:p>
            <a:pPr marL="0" indent="0" algn="ctr" defTabSz="299237">
              <a:lnSpc>
                <a:spcPct val="81000"/>
              </a:lnSpc>
              <a:spcBef>
                <a:spcPts val="300"/>
              </a:spcBef>
              <a:buSzTx/>
              <a:buNone/>
              <a:defRPr sz="1386" b="1"/>
            </a:pPr>
            <a:endParaRPr sz="2000" dirty="0">
              <a:latin typeface="Helvetica Neue"/>
              <a:cs typeface="Helvetica Neue"/>
            </a:endParaRPr>
          </a:p>
          <a:p>
            <a:pPr marL="0" indent="0" algn="ctr" defTabSz="299237">
              <a:lnSpc>
                <a:spcPct val="81000"/>
              </a:lnSpc>
              <a:spcBef>
                <a:spcPts val="300"/>
              </a:spcBef>
              <a:buSzTx/>
              <a:buNone/>
              <a:defRPr sz="1154"/>
            </a:pPr>
            <a:r>
              <a:rPr sz="2000" dirty="0">
                <a:latin typeface="Helvetica Neue"/>
                <a:cs typeface="Helvetica Neue"/>
              </a:rPr>
              <a:t>   Psalms 78:72 (NIV)</a:t>
            </a:r>
          </a:p>
          <a:p>
            <a:pPr marL="0" indent="0" algn="ctr" defTabSz="299237">
              <a:lnSpc>
                <a:spcPct val="81000"/>
              </a:lnSpc>
              <a:spcBef>
                <a:spcPts val="300"/>
              </a:spcBef>
              <a:buSzTx/>
              <a:buNone/>
              <a:defRPr sz="1848" b="1" i="1"/>
            </a:pPr>
            <a:endParaRPr sz="2000" dirty="0">
              <a:latin typeface="Helvetica Neue"/>
              <a:cs typeface="Helvetica Neue"/>
            </a:endParaRPr>
          </a:p>
          <a:p>
            <a:pPr marL="0" indent="0" algn="ctr" defTabSz="299237">
              <a:lnSpc>
                <a:spcPct val="81000"/>
              </a:lnSpc>
              <a:spcBef>
                <a:spcPts val="300"/>
              </a:spcBef>
              <a:buSzTx/>
              <a:buNone/>
              <a:defRPr sz="1848"/>
            </a:pPr>
            <a:r>
              <a:rPr sz="2000" b="1" i="1" dirty="0">
                <a:latin typeface="Helvetica Neue"/>
                <a:cs typeface="Helvetica Neue"/>
              </a:rPr>
              <a:t>  </a:t>
            </a:r>
            <a:r>
              <a:rPr sz="2000" dirty="0">
                <a:latin typeface="Helvetica Neue"/>
                <a:cs typeface="Helvetica Neue"/>
              </a:rPr>
              <a:t> Psalms 25:21</a:t>
            </a:r>
          </a:p>
          <a:p>
            <a:pPr marL="0" indent="0" algn="ctr" defTabSz="299237">
              <a:lnSpc>
                <a:spcPct val="81000"/>
              </a:lnSpc>
              <a:spcBef>
                <a:spcPts val="300"/>
              </a:spcBef>
              <a:buSzTx/>
              <a:buNone/>
              <a:defRPr sz="1848" b="1" i="1"/>
            </a:pPr>
            <a:endParaRPr sz="2000" dirty="0">
              <a:latin typeface="Helvetica Neue"/>
              <a:cs typeface="Helvetica Neue"/>
            </a:endParaRPr>
          </a:p>
          <a:p>
            <a:pPr marL="0" indent="0" algn="ctr" defTabSz="299237">
              <a:lnSpc>
                <a:spcPct val="81000"/>
              </a:lnSpc>
              <a:spcBef>
                <a:spcPts val="300"/>
              </a:spcBef>
              <a:buSzTx/>
              <a:buNone/>
              <a:defRPr sz="1848" b="1" i="1"/>
            </a:pPr>
            <a:r>
              <a:rPr sz="2000" dirty="0">
                <a:latin typeface="Helvetica Neue"/>
                <a:cs typeface="Helvetica Neue"/>
              </a:rPr>
              <a:t> Luke 16:10</a:t>
            </a:r>
          </a:p>
          <a:p>
            <a:pPr marL="0" indent="0" algn="ctr" defTabSz="299237">
              <a:lnSpc>
                <a:spcPct val="81000"/>
              </a:lnSpc>
              <a:spcBef>
                <a:spcPts val="300"/>
              </a:spcBef>
              <a:buSzTx/>
              <a:buNone/>
              <a:defRPr sz="1848"/>
            </a:pPr>
            <a:endParaRPr sz="2000" dirty="0">
              <a:latin typeface="Helvetica Neue"/>
              <a:cs typeface="Helvetica Neue"/>
            </a:endParaRPr>
          </a:p>
          <a:p>
            <a:pPr marL="0" indent="0" algn="ctr" defTabSz="299237">
              <a:lnSpc>
                <a:spcPct val="81000"/>
              </a:lnSpc>
              <a:spcBef>
                <a:spcPts val="300"/>
              </a:spcBef>
              <a:buSzTx/>
              <a:buNone/>
              <a:defRPr sz="1848"/>
            </a:pPr>
            <a:r>
              <a:rPr sz="2000" dirty="0">
                <a:latin typeface="Helvetica Neue"/>
                <a:cs typeface="Helvetica Neue"/>
              </a:rPr>
              <a:t>II Peter 3:11-12</a:t>
            </a:r>
          </a:p>
        </p:txBody>
      </p:sp>
      <p:sp>
        <p:nvSpPr>
          <p:cNvPr id="140" name="“In the future, only integrity matters. Without integrity, there is no future.”…"/>
          <p:cNvSpPr txBox="1"/>
          <p:nvPr/>
        </p:nvSpPr>
        <p:spPr>
          <a:xfrm>
            <a:off x="188520" y="3080358"/>
            <a:ext cx="8766959" cy="245584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defTabSz="388620">
              <a:lnSpc>
                <a:spcPct val="81000"/>
              </a:lnSpc>
              <a:spcBef>
                <a:spcPts val="500"/>
              </a:spcBef>
              <a:buFont typeface="Arial"/>
              <a:defRPr sz="1600">
                <a:latin typeface="+mj-lt"/>
                <a:ea typeface="+mj-ea"/>
                <a:cs typeface="+mj-cs"/>
                <a:sym typeface="Helvetica"/>
              </a:defRPr>
            </a:pPr>
            <a:r>
              <a:rPr b="1" dirty="0"/>
              <a:t>“In the future, only integrity matters</a:t>
            </a:r>
            <a:r>
              <a:rPr dirty="0"/>
              <a:t>. Without integrity, there is no future.”</a:t>
            </a:r>
            <a:endParaRPr lang="en-US" dirty="0"/>
          </a:p>
          <a:p>
            <a:pPr algn="ctr" defTabSz="388620">
              <a:lnSpc>
                <a:spcPct val="81000"/>
              </a:lnSpc>
              <a:spcBef>
                <a:spcPts val="500"/>
              </a:spcBef>
              <a:defRPr sz="1600">
                <a:latin typeface="+mj-lt"/>
                <a:ea typeface="+mj-ea"/>
                <a:cs typeface="+mj-cs"/>
                <a:sym typeface="Helvetica"/>
              </a:defRPr>
            </a:pPr>
            <a:endParaRPr lang="en-US" b="1" dirty="0">
              <a:sym typeface="Helvetica"/>
            </a:endParaRPr>
          </a:p>
          <a:p>
            <a:pPr algn="ctr">
              <a:lnSpc>
                <a:spcPct val="90000"/>
              </a:lnSpc>
              <a:spcBef>
                <a:spcPts val="700"/>
              </a:spcBef>
              <a:defRPr sz="1600">
                <a:latin typeface="+mj-lt"/>
                <a:ea typeface="+mj-ea"/>
                <a:cs typeface="+mj-cs"/>
                <a:sym typeface="Helvetica"/>
              </a:defRPr>
            </a:pPr>
            <a:r>
              <a:rPr lang="en-US" b="1" dirty="0"/>
              <a:t>Illustration: </a:t>
            </a:r>
            <a:r>
              <a:rPr b="1" dirty="0"/>
              <a:t>Daughter’s conversations</a:t>
            </a:r>
            <a:r>
              <a:rPr dirty="0"/>
              <a:t> with </a:t>
            </a:r>
            <a:r>
              <a:rPr lang="en-US" dirty="0"/>
              <a:t>her</a:t>
            </a:r>
            <a:r>
              <a:rPr dirty="0"/>
              <a:t> father. </a:t>
            </a:r>
          </a:p>
          <a:p>
            <a:pPr algn="ctr" defTabSz="388620">
              <a:lnSpc>
                <a:spcPct val="81000"/>
              </a:lnSpc>
              <a:spcBef>
                <a:spcPts val="500"/>
              </a:spcBef>
              <a:buFont typeface="Arial"/>
              <a:defRPr sz="1600">
                <a:latin typeface="+mj-lt"/>
                <a:ea typeface="+mj-ea"/>
                <a:cs typeface="+mj-cs"/>
                <a:sym typeface="Helvetica"/>
              </a:defRPr>
            </a:pPr>
            <a:r>
              <a:rPr lang="en-US" dirty="0"/>
              <a:t>”Dad, you promised me you were going to clean this up,” she said. “You’re writing a book </a:t>
            </a:r>
          </a:p>
          <a:p>
            <a:pPr algn="ctr" defTabSz="388620">
              <a:lnSpc>
                <a:spcPct val="81000"/>
              </a:lnSpc>
              <a:spcBef>
                <a:spcPts val="500"/>
              </a:spcBef>
              <a:buFont typeface="Arial"/>
              <a:defRPr sz="1600">
                <a:latin typeface="+mj-lt"/>
                <a:ea typeface="+mj-ea"/>
                <a:cs typeface="+mj-cs"/>
                <a:sym typeface="Helvetica"/>
              </a:defRPr>
            </a:pPr>
            <a:r>
              <a:rPr lang="en-US" dirty="0"/>
              <a:t>about words, but you don’t keep </a:t>
            </a:r>
            <a:r>
              <a:rPr lang="en-US" i="1" dirty="0"/>
              <a:t>your </a:t>
            </a:r>
            <a:r>
              <a:rPr lang="en-US" dirty="0"/>
              <a:t>word.”</a:t>
            </a:r>
          </a:p>
          <a:p>
            <a:pPr algn="ctr" defTabSz="388620">
              <a:lnSpc>
                <a:spcPct val="81000"/>
              </a:lnSpc>
              <a:spcBef>
                <a:spcPts val="500"/>
              </a:spcBef>
              <a:buFont typeface="Arial"/>
              <a:defRPr sz="1600">
                <a:latin typeface="+mj-lt"/>
                <a:ea typeface="+mj-ea"/>
                <a:cs typeface="+mj-cs"/>
                <a:sym typeface="Helvetica"/>
              </a:defRPr>
            </a:pPr>
            <a:endParaRPr lang="en-US" dirty="0"/>
          </a:p>
          <a:p>
            <a:pPr algn="ctr" defTabSz="388620">
              <a:lnSpc>
                <a:spcPct val="81000"/>
              </a:lnSpc>
              <a:spcBef>
                <a:spcPts val="500"/>
              </a:spcBef>
              <a:buFont typeface="Arial"/>
              <a:defRPr sz="1600">
                <a:latin typeface="+mj-lt"/>
                <a:ea typeface="+mj-ea"/>
                <a:cs typeface="+mj-cs"/>
                <a:sym typeface="Helvetica"/>
              </a:defRPr>
            </a:pPr>
            <a:r>
              <a:rPr lang="en-US" b="1" i="1" dirty="0">
                <a:sym typeface="Helvetica"/>
              </a:rPr>
              <a:t>Integrity</a:t>
            </a:r>
            <a:r>
              <a:rPr lang="en-US" dirty="0">
                <a:sym typeface="Helvetica"/>
              </a:rPr>
              <a:t>:  who we are when no one else is around.</a:t>
            </a:r>
          </a:p>
          <a:p>
            <a:pPr algn="ctr" defTabSz="388620">
              <a:lnSpc>
                <a:spcPct val="81000"/>
              </a:lnSpc>
              <a:spcBef>
                <a:spcPts val="500"/>
              </a:spcBef>
              <a:buFont typeface="Arial"/>
              <a:defRPr sz="1600">
                <a:latin typeface="+mj-lt"/>
                <a:ea typeface="+mj-ea"/>
                <a:cs typeface="+mj-cs"/>
                <a:sym typeface="Helvetica"/>
              </a:defRPr>
            </a:pPr>
            <a:r>
              <a:rPr lang="en-US" dirty="0">
                <a:sym typeface="Helvetica"/>
              </a:rPr>
              <a:t> </a:t>
            </a:r>
          </a:p>
          <a:p>
            <a:pPr algn="ctr" defTabSz="388620">
              <a:lnSpc>
                <a:spcPct val="81000"/>
              </a:lnSpc>
              <a:spcBef>
                <a:spcPts val="500"/>
              </a:spcBef>
              <a:buFont typeface="Arial"/>
              <a:defRPr sz="1600">
                <a:latin typeface="+mj-lt"/>
                <a:ea typeface="+mj-ea"/>
                <a:cs typeface="+mj-cs"/>
                <a:sym typeface="Helvetica"/>
              </a:defRPr>
            </a:pPr>
            <a:r>
              <a:rPr lang="en-US" b="1" i="1" dirty="0">
                <a:sym typeface="Helvetica"/>
              </a:rPr>
              <a:t>Integrity:  </a:t>
            </a:r>
            <a:r>
              <a:rPr lang="en-US" dirty="0">
                <a:sym typeface="Helvetica"/>
              </a:rPr>
              <a:t>who we are in the pressure times of our lives. </a:t>
            </a:r>
            <a:endParaRPr dirty="0"/>
          </a:p>
        </p:txBody>
      </p:sp>
    </p:spTree>
    <p:extLst>
      <p:ext uri="{BB962C8B-B14F-4D97-AF65-F5344CB8AC3E}">
        <p14:creationId xmlns:p14="http://schemas.microsoft.com/office/powerpoint/2010/main" val="379903220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39">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39">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39">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39">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39">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139">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139">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140">
                                            <p:bg/>
                                          </p:spTgt>
                                        </p:tgtEl>
                                        <p:attrNameLst>
                                          <p:attrName>style.visibility</p:attrName>
                                        </p:attrNameLst>
                                      </p:cBhvr>
                                      <p:to>
                                        <p:strVal val="visible"/>
                                      </p:to>
                                    </p:set>
                                  </p:childTnLst>
                                </p:cTn>
                              </p:par>
                              <p:par>
                                <p:cTn id="34" presetID="1" presetClass="entr" presetSubtype="0" fill="hold" grpId="0" nodeType="withEffect">
                                  <p:stCondLst>
                                    <p:cond delay="0"/>
                                  </p:stCondLst>
                                  <p:iterate>
                                    <p:tmAbs val="0"/>
                                  </p:iterate>
                                  <p:childTnLst>
                                    <p:set>
                                      <p:cBhvr>
                                        <p:cTn id="35" fill="hold"/>
                                        <p:tgtEl>
                                          <p:spTgt spid="140">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140">
                                            <p:txEl>
                                              <p:pRg st="2" end="2"/>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140">
                                            <p:txEl>
                                              <p:pRg st="3" end="3"/>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140">
                                            <p:txEl>
                                              <p:pRg st="4" end="4"/>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iterate>
                                    <p:tmAbs val="0"/>
                                  </p:iterate>
                                  <p:childTnLst>
                                    <p:set>
                                      <p:cBhvr>
                                        <p:cTn id="48" fill="hold"/>
                                        <p:tgtEl>
                                          <p:spTgt spid="140">
                                            <p:txEl>
                                              <p:pRg st="6" end="6"/>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iterate>
                                    <p:tmAbs val="0"/>
                                  </p:iterate>
                                  <p:childTnLst>
                                    <p:set>
                                      <p:cBhvr>
                                        <p:cTn id="51" fill="hold"/>
                                        <p:tgtEl>
                                          <p:spTgt spid="140">
                                            <p:txEl>
                                              <p:pRg st="7" end="7"/>
                                            </p:tx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iterate>
                                    <p:tmAbs val="0"/>
                                  </p:iterate>
                                  <p:childTnLst>
                                    <p:set>
                                      <p:cBhvr>
                                        <p:cTn id="54" fill="hold"/>
                                        <p:tgtEl>
                                          <p:spTgt spid="1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uild="p" bldLvl="5" animBg="1" advAuto="0"/>
      <p:bldP spid="140"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0" name="Text Placeholder 2"/>
          <p:cNvSpPr txBox="1">
            <a:spLocks noGrp="1"/>
          </p:cNvSpPr>
          <p:nvPr>
            <p:ph type="body" sz="half" idx="1"/>
          </p:nvPr>
        </p:nvSpPr>
        <p:spPr>
          <a:xfrm>
            <a:off x="28499" y="-642010"/>
            <a:ext cx="9023672" cy="3650948"/>
          </a:xfrm>
          <a:prstGeom prst="rect">
            <a:avLst/>
          </a:prstGeom>
        </p:spPr>
        <p:txBody>
          <a:bodyPr/>
          <a:lstStyle/>
          <a:p>
            <a:pPr marL="0" indent="0">
              <a:lnSpc>
                <a:spcPct val="90000"/>
              </a:lnSpc>
              <a:buSzTx/>
              <a:buNone/>
              <a:defRPr sz="2400"/>
            </a:pPr>
            <a:endParaRPr dirty="0"/>
          </a:p>
          <a:p>
            <a:pPr marL="0" indent="0">
              <a:lnSpc>
                <a:spcPct val="90000"/>
              </a:lnSpc>
              <a:buSzTx/>
              <a:buNone/>
              <a:defRPr sz="2400"/>
            </a:pPr>
            <a:endParaRPr sz="2600" b="1" dirty="0"/>
          </a:p>
          <a:p>
            <a:pPr marL="0" indent="0" algn="ctr">
              <a:lnSpc>
                <a:spcPct val="90000"/>
              </a:lnSpc>
              <a:buSzTx/>
              <a:buNone/>
              <a:defRPr sz="2400"/>
            </a:pPr>
            <a:r>
              <a:rPr sz="2600" b="1" i="1" dirty="0"/>
              <a:t>  </a:t>
            </a:r>
            <a:r>
              <a:rPr lang="en-US" sz="2600" b="1" i="1" dirty="0"/>
              <a:t>Self-evaluation questions regarding </a:t>
            </a:r>
          </a:p>
          <a:p>
            <a:pPr marL="0" indent="0" algn="ctr">
              <a:lnSpc>
                <a:spcPct val="90000"/>
              </a:lnSpc>
              <a:buSzTx/>
              <a:buNone/>
              <a:defRPr sz="2400"/>
            </a:pPr>
            <a:r>
              <a:rPr lang="en-US" sz="2600" b="1" i="1" dirty="0"/>
              <a:t>  Integrity and consistency</a:t>
            </a:r>
          </a:p>
          <a:p>
            <a:pPr marL="0" indent="0">
              <a:lnSpc>
                <a:spcPct val="90000"/>
              </a:lnSpc>
              <a:buSzTx/>
              <a:buNone/>
              <a:defRPr sz="2400"/>
            </a:pPr>
            <a:endParaRPr sz="2800" b="1" dirty="0"/>
          </a:p>
        </p:txBody>
      </p:sp>
      <p:sp>
        <p:nvSpPr>
          <p:cNvPr id="121" name="1. “Is my behavior predicable or erratic?…"/>
          <p:cNvSpPr txBox="1"/>
          <p:nvPr/>
        </p:nvSpPr>
        <p:spPr>
          <a:xfrm>
            <a:off x="474469" y="1519158"/>
            <a:ext cx="8191573" cy="40975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1" indent="702128">
              <a:lnSpc>
                <a:spcPct val="90000"/>
              </a:lnSpc>
              <a:spcBef>
                <a:spcPts val="700"/>
              </a:spcBef>
              <a:buFont typeface="Arial"/>
              <a:defRPr sz="2400">
                <a:latin typeface="+mj-lt"/>
                <a:ea typeface="+mj-ea"/>
                <a:cs typeface="+mj-cs"/>
                <a:sym typeface="Helvetica"/>
              </a:defRPr>
            </a:pPr>
            <a:r>
              <a:rPr sz="2000" dirty="0">
                <a:latin typeface="Helvetica Neue"/>
                <a:cs typeface="Helvetica Neue"/>
              </a:rPr>
              <a:t>1. “Is my</a:t>
            </a:r>
            <a:r>
              <a:rPr sz="2000" b="1" dirty="0">
                <a:latin typeface="Helvetica Neue"/>
                <a:cs typeface="Helvetica Neue"/>
              </a:rPr>
              <a:t> behavior </a:t>
            </a:r>
            <a:r>
              <a:rPr sz="2000" dirty="0">
                <a:latin typeface="Helvetica Neue"/>
                <a:cs typeface="Helvetica Neue"/>
              </a:rPr>
              <a:t>predicable or erratic?</a:t>
            </a:r>
            <a:endParaRPr lang="en-US"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endParaRPr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sz="2000" dirty="0">
                <a:latin typeface="Helvetica Neue"/>
                <a:cs typeface="Helvetica Neue"/>
              </a:rPr>
              <a:t>2. Do I </a:t>
            </a:r>
            <a:r>
              <a:rPr sz="2000" b="1" dirty="0">
                <a:latin typeface="Helvetica Neue"/>
                <a:cs typeface="Helvetica Neue"/>
              </a:rPr>
              <a:t>communicate</a:t>
            </a:r>
            <a:r>
              <a:rPr sz="2000" dirty="0">
                <a:latin typeface="Helvetica Neue"/>
                <a:cs typeface="Helvetica Neue"/>
              </a:rPr>
              <a:t> clearly or carelessly?</a:t>
            </a:r>
            <a:endParaRPr lang="en-US"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endParaRPr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sz="2000" dirty="0">
                <a:latin typeface="Helvetica Neue"/>
                <a:cs typeface="Helvetica Neue"/>
              </a:rPr>
              <a:t>3. Do I treat </a:t>
            </a:r>
            <a:r>
              <a:rPr sz="2000" b="1" dirty="0">
                <a:latin typeface="Helvetica Neue"/>
                <a:cs typeface="Helvetica Neue"/>
              </a:rPr>
              <a:t>promises</a:t>
            </a:r>
            <a:r>
              <a:rPr sz="2000" dirty="0">
                <a:latin typeface="Helvetica Neue"/>
                <a:cs typeface="Helvetica Neue"/>
              </a:rPr>
              <a:t> seriously or lightly?</a:t>
            </a:r>
            <a:endParaRPr lang="en-US"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endParaRPr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sz="2000" dirty="0">
                <a:latin typeface="Helvetica Neue"/>
                <a:cs typeface="Helvetica Neue"/>
              </a:rPr>
              <a:t>4. Am I </a:t>
            </a:r>
            <a:r>
              <a:rPr lang="en-US" sz="2000" b="1" dirty="0">
                <a:latin typeface="Helvetica Neue"/>
                <a:cs typeface="Helvetica Neue"/>
              </a:rPr>
              <a:t>honest</a:t>
            </a:r>
            <a:r>
              <a:rPr lang="en-US" sz="2000" dirty="0">
                <a:latin typeface="Helvetica Neue"/>
                <a:cs typeface="Helvetica Neue"/>
              </a:rPr>
              <a:t> </a:t>
            </a:r>
            <a:r>
              <a:rPr sz="2000" dirty="0">
                <a:latin typeface="Helvetica Neue"/>
                <a:cs typeface="Helvetica Neue"/>
              </a:rPr>
              <a:t>or dishonest?”</a:t>
            </a:r>
            <a:r>
              <a:rPr lang="en-US" sz="2000" dirty="0">
                <a:latin typeface="Helvetica Neue"/>
                <a:cs typeface="Helvetica Neue"/>
              </a:rPr>
              <a:t>     </a:t>
            </a:r>
            <a:r>
              <a:rPr lang="en-US" sz="1600" dirty="0">
                <a:latin typeface="Helvetica Neue"/>
                <a:cs typeface="Helvetica Neue"/>
              </a:rPr>
              <a:t>(</a:t>
            </a:r>
            <a:r>
              <a:rPr sz="1600" i="1" dirty="0">
                <a:latin typeface="Helvetica Neue"/>
                <a:cs typeface="Helvetica Neue"/>
              </a:rPr>
              <a:t>Credibility</a:t>
            </a:r>
            <a:r>
              <a:rPr lang="en-US" sz="1600" i="1" dirty="0">
                <a:latin typeface="Helvetica Neue"/>
                <a:cs typeface="Helvetica Neue"/>
              </a:rPr>
              <a:t>, </a:t>
            </a:r>
            <a:r>
              <a:rPr sz="1600" dirty="0">
                <a:latin typeface="Helvetica Neue"/>
                <a:cs typeface="Helvetica Neue"/>
              </a:rPr>
              <a:t>p.108-9)</a:t>
            </a:r>
            <a:endParaRPr lang="en-US" sz="1600" dirty="0">
              <a:latin typeface="Helvetica Neue"/>
              <a:cs typeface="Helvetica Neue"/>
            </a:endParaRPr>
          </a:p>
          <a:p>
            <a:pPr>
              <a:lnSpc>
                <a:spcPct val="90000"/>
              </a:lnSpc>
              <a:spcBef>
                <a:spcPts val="700"/>
              </a:spcBef>
              <a:buFont typeface="Arial"/>
              <a:defRPr sz="2400">
                <a:latin typeface="+mj-lt"/>
                <a:ea typeface="+mj-ea"/>
                <a:cs typeface="+mj-cs"/>
                <a:sym typeface="Helvetica"/>
              </a:defRPr>
            </a:pPr>
            <a:endParaRPr lang="en-US" sz="2000"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lang="en-US" sz="2000" dirty="0">
                <a:latin typeface="Helvetica Neue"/>
                <a:cs typeface="Helvetica Neue"/>
                <a:sym typeface="Helvetica"/>
              </a:rPr>
              <a:t>5. Do I keep conversations </a:t>
            </a:r>
            <a:r>
              <a:rPr lang="en-US" sz="2000" b="1" dirty="0">
                <a:latin typeface="Helvetica Neue"/>
                <a:cs typeface="Helvetica Neue"/>
                <a:sym typeface="Helvetica"/>
              </a:rPr>
              <a:t>confidential</a:t>
            </a:r>
            <a:r>
              <a:rPr lang="en-US" sz="2000" dirty="0">
                <a:latin typeface="Helvetica Neue"/>
                <a:cs typeface="Helvetica Neue"/>
                <a:sym typeface="Helvetica"/>
              </a:rPr>
              <a:t> or do I “gossip”?</a:t>
            </a:r>
          </a:p>
          <a:p>
            <a:pPr lvl="1" indent="702128">
              <a:lnSpc>
                <a:spcPct val="90000"/>
              </a:lnSpc>
              <a:spcBef>
                <a:spcPts val="700"/>
              </a:spcBef>
              <a:buFont typeface="Arial"/>
              <a:defRPr sz="2400">
                <a:latin typeface="+mj-lt"/>
                <a:ea typeface="+mj-ea"/>
                <a:cs typeface="+mj-cs"/>
                <a:sym typeface="Helvetica"/>
              </a:defRPr>
            </a:pPr>
            <a:endParaRPr lang="en-US" sz="2000" dirty="0">
              <a:latin typeface="Helvetica Neue"/>
              <a:cs typeface="Helvetica Neue"/>
            </a:endParaRPr>
          </a:p>
          <a:p>
            <a:pPr>
              <a:lnSpc>
                <a:spcPct val="90000"/>
              </a:lnSpc>
              <a:spcBef>
                <a:spcPts val="700"/>
              </a:spcBef>
              <a:buFont typeface="Arial"/>
              <a:defRPr sz="2400">
                <a:latin typeface="+mj-lt"/>
                <a:ea typeface="+mj-ea"/>
                <a:cs typeface="+mj-cs"/>
                <a:sym typeface="Helvetica"/>
              </a:defRPr>
            </a:pPr>
            <a:r>
              <a:rPr lang="en-US" sz="2000" dirty="0">
                <a:latin typeface="Helvetica Neue"/>
                <a:cs typeface="Helvetica Neue"/>
              </a:rPr>
              <a:t>	    6. </a:t>
            </a:r>
            <a:r>
              <a:rPr lang="en-US" sz="2000" i="1" dirty="0">
                <a:latin typeface="Helvetica Neue"/>
                <a:cs typeface="Helvetica Neue"/>
              </a:rPr>
              <a:t>Why </a:t>
            </a:r>
            <a:r>
              <a:rPr lang="en-US" sz="2000" dirty="0">
                <a:latin typeface="Helvetica Neue"/>
                <a:cs typeface="Helvetica Neue"/>
              </a:rPr>
              <a:t>do the people I lead </a:t>
            </a:r>
            <a:r>
              <a:rPr lang="en-US" sz="2000" b="1" dirty="0">
                <a:latin typeface="Helvetica Neue"/>
                <a:cs typeface="Helvetica Neue"/>
              </a:rPr>
              <a:t>trust</a:t>
            </a:r>
            <a:r>
              <a:rPr lang="en-US" sz="2000" dirty="0">
                <a:latin typeface="Helvetica Neue"/>
                <a:cs typeface="Helvetica Neue"/>
              </a:rPr>
              <a:t> or distrust me?</a:t>
            </a:r>
            <a:endParaRPr sz="2000" dirty="0">
              <a:latin typeface="Helvetica Neue"/>
              <a:cs typeface="Helvetica Neue"/>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p:tmAbs val="0"/>
                                  </p:iterate>
                                  <p:childTnLst>
                                    <p:set>
                                      <p:cBhvr>
                                        <p:cTn id="18" fill="hold"/>
                                        <p:tgtEl>
                                          <p:spTgt spid="121">
                                            <p:bg/>
                                          </p:spTgt>
                                        </p:tgtEl>
                                        <p:attrNameLst>
                                          <p:attrName>style.visibility</p:attrName>
                                        </p:attrNameLst>
                                      </p:cBhvr>
                                      <p:to>
                                        <p:strVal val="visible"/>
                                      </p:to>
                                    </p:set>
                                  </p:childTnLst>
                                </p:cTn>
                              </p:par>
                              <p:par>
                                <p:cTn id="19" presetID="1" presetClass="entr" presetSubtype="0" fill="hold" grpId="2" nodeType="withEffect">
                                  <p:stCondLst>
                                    <p:cond delay="0"/>
                                  </p:stCondLst>
                                  <p:iterate>
                                    <p:tmAbs val="0"/>
                                  </p:iterate>
                                  <p:childTnLst>
                                    <p:set>
                                      <p:cBhvr>
                                        <p:cTn id="20" fill="hold"/>
                                        <p:tgtEl>
                                          <p:spTgt spid="12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12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121">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iterate>
                                    <p:tmAbs val="0"/>
                                  </p:iterate>
                                  <p:childTnLst>
                                    <p:set>
                                      <p:cBhvr>
                                        <p:cTn id="32" fill="hold"/>
                                        <p:tgtEl>
                                          <p:spTgt spid="121">
                                            <p:txEl>
                                              <p:pRg st="6" end="6"/>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2" nodeType="afterEffect">
                                  <p:stCondLst>
                                    <p:cond delay="0"/>
                                  </p:stCondLst>
                                  <p:iterate>
                                    <p:tmAbs val="0"/>
                                  </p:iterate>
                                  <p:childTnLst>
                                    <p:set>
                                      <p:cBhvr>
                                        <p:cTn id="35" fill="hold"/>
                                        <p:tgtEl>
                                          <p:spTgt spid="121">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2" nodeType="clickEffect">
                                  <p:stCondLst>
                                    <p:cond delay="0"/>
                                  </p:stCondLst>
                                  <p:iterate>
                                    <p:tmAbs val="0"/>
                                  </p:iterate>
                                  <p:childTnLst>
                                    <p:set>
                                      <p:cBhvr>
                                        <p:cTn id="39" fill="hold"/>
                                        <p:tgtEl>
                                          <p:spTgt spid="1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build="p" bldLvl="5" animBg="1" advAuto="0"/>
      <p:bldP spid="121" grpId="2"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2" name="Text Placeholder 2"/>
          <p:cNvSpPr txBox="1">
            <a:spLocks noGrp="1"/>
          </p:cNvSpPr>
          <p:nvPr>
            <p:ph type="body" sz="half" idx="1"/>
          </p:nvPr>
        </p:nvSpPr>
        <p:spPr>
          <a:xfrm>
            <a:off x="315555" y="2293873"/>
            <a:ext cx="8512890" cy="2265179"/>
          </a:xfrm>
          <a:prstGeom prst="rect">
            <a:avLst/>
          </a:prstGeom>
        </p:spPr>
        <p:txBody>
          <a:bodyPr/>
          <a:lstStyle/>
          <a:p>
            <a:pPr marL="0" indent="0" algn="ctr" defTabSz="384733">
              <a:lnSpc>
                <a:spcPct val="72000"/>
              </a:lnSpc>
              <a:spcBef>
                <a:spcPts val="400"/>
              </a:spcBef>
              <a:buSzTx/>
              <a:buNone/>
              <a:defRPr sz="2970" b="1">
                <a:solidFill>
                  <a:schemeClr val="accent2"/>
                </a:solidFill>
              </a:defRPr>
            </a:pPr>
            <a:r>
              <a:rPr sz="2800" dirty="0"/>
              <a:t>The Qualities of </a:t>
            </a:r>
            <a:endParaRPr lang="en-US" sz="2800" dirty="0"/>
          </a:p>
          <a:p>
            <a:pPr marL="0" indent="0" algn="ctr" defTabSz="384733">
              <a:lnSpc>
                <a:spcPct val="72000"/>
              </a:lnSpc>
              <a:spcBef>
                <a:spcPts val="400"/>
              </a:spcBef>
              <a:buSzTx/>
              <a:buNone/>
              <a:defRPr sz="2970" b="1">
                <a:solidFill>
                  <a:schemeClr val="accent2"/>
                </a:solidFill>
              </a:defRPr>
            </a:pPr>
            <a:r>
              <a:rPr sz="2800" dirty="0"/>
              <a:t>Communication and Transparency</a:t>
            </a:r>
          </a:p>
          <a:p>
            <a:pPr marL="0" indent="0" algn="ctr" defTabSz="384733">
              <a:lnSpc>
                <a:spcPct val="72000"/>
              </a:lnSpc>
              <a:spcBef>
                <a:spcPts val="400"/>
              </a:spcBef>
              <a:buSzTx/>
              <a:buNone/>
              <a:defRPr sz="2178"/>
            </a:pPr>
            <a:endParaRPr lang="en-US" dirty="0"/>
          </a:p>
          <a:p>
            <a:pPr marL="0" indent="0" algn="ctr" defTabSz="384733">
              <a:lnSpc>
                <a:spcPct val="72000"/>
              </a:lnSpc>
              <a:spcBef>
                <a:spcPts val="400"/>
              </a:spcBef>
              <a:buSzTx/>
              <a:buNone/>
              <a:defRPr sz="2178"/>
            </a:pPr>
            <a:endParaRPr sz="2400" dirty="0">
              <a:latin typeface="Helvetica Neue"/>
              <a:cs typeface="Helvetica Neue"/>
            </a:endParaRPr>
          </a:p>
          <a:p>
            <a:pPr marL="0" indent="0" algn="ctr" defTabSz="384733">
              <a:lnSpc>
                <a:spcPct val="72000"/>
              </a:lnSpc>
              <a:spcBef>
                <a:spcPts val="400"/>
              </a:spcBef>
              <a:buSzTx/>
              <a:buNone/>
              <a:defRPr sz="2772"/>
            </a:pPr>
            <a:r>
              <a:rPr sz="2400" b="1" dirty="0">
                <a:latin typeface="Helvetica Neue"/>
                <a:cs typeface="Helvetica Neue"/>
              </a:rPr>
              <a:t>“Am I honest with others and seek </a:t>
            </a:r>
            <a:r>
              <a:rPr sz="2400" b="1" i="1" dirty="0">
                <a:latin typeface="Helvetica Neue"/>
                <a:cs typeface="Helvetica Neue"/>
              </a:rPr>
              <a:t>their</a:t>
            </a:r>
            <a:r>
              <a:rPr sz="2400" b="1" dirty="0">
                <a:latin typeface="Helvetica Neue"/>
                <a:cs typeface="Helvetica Neue"/>
              </a:rPr>
              <a:t> best </a:t>
            </a:r>
            <a:endParaRPr lang="en-US" sz="2400" b="1" dirty="0">
              <a:latin typeface="Helvetica Neue"/>
              <a:cs typeface="Helvetica Neue"/>
            </a:endParaRPr>
          </a:p>
          <a:p>
            <a:pPr marL="0" indent="0" algn="ctr" defTabSz="384733">
              <a:lnSpc>
                <a:spcPct val="72000"/>
              </a:lnSpc>
              <a:spcBef>
                <a:spcPts val="400"/>
              </a:spcBef>
              <a:buSzTx/>
              <a:buNone/>
              <a:defRPr sz="2772"/>
            </a:pPr>
            <a:r>
              <a:rPr sz="2400" b="1" dirty="0">
                <a:latin typeface="Helvetica Neue"/>
                <a:cs typeface="Helvetica Neue"/>
              </a:rPr>
              <a:t>in conversations with them and about them?”</a:t>
            </a:r>
          </a:p>
        </p:txBody>
      </p:sp>
      <p:sp>
        <p:nvSpPr>
          <p:cNvPr id="143" name="Title 1"/>
          <p:cNvSpPr txBox="1">
            <a:spLocks noGrp="1"/>
          </p:cNvSpPr>
          <p:nvPr>
            <p:ph type="title"/>
          </p:nvPr>
        </p:nvSpPr>
        <p:spPr>
          <a:xfrm>
            <a:off x="391853" y="271277"/>
            <a:ext cx="8738622" cy="576280"/>
          </a:xfrm>
          <a:prstGeom prst="rect">
            <a:avLst/>
          </a:prstGeom>
        </p:spPr>
        <p:txBody>
          <a:bodyPr/>
          <a:lstStyle>
            <a:lvl1pPr>
              <a:defRPr sz="2400">
                <a:latin typeface="+mj-lt"/>
                <a:ea typeface="+mj-ea"/>
                <a:cs typeface="+mj-cs"/>
                <a:sym typeface="Helvetica"/>
              </a:defRPr>
            </a:lvl1pPr>
          </a:lstStyle>
          <a:p>
            <a:r>
              <a:rPr dirty="0"/>
              <a:t>nurturing  the trust of those we lead</a:t>
            </a:r>
          </a:p>
        </p:txBody>
      </p:sp>
      <p:sp>
        <p:nvSpPr>
          <p:cNvPr id="144" name="Circle"/>
          <p:cNvSpPr/>
          <p:nvPr/>
        </p:nvSpPr>
        <p:spPr>
          <a:xfrm>
            <a:off x="3937000" y="981782"/>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45" name="2"/>
          <p:cNvSpPr txBox="1"/>
          <p:nvPr/>
        </p:nvSpPr>
        <p:spPr>
          <a:xfrm>
            <a:off x="4258870" y="1244748"/>
            <a:ext cx="626260" cy="100075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dirty="0"/>
              <a:t>2</a:t>
            </a:r>
          </a:p>
        </p:txBody>
      </p:sp>
      <p:sp>
        <p:nvSpPr>
          <p:cNvPr id="146" name="Ephesians 4:25, 29"/>
          <p:cNvSpPr txBox="1"/>
          <p:nvPr/>
        </p:nvSpPr>
        <p:spPr>
          <a:xfrm>
            <a:off x="559416" y="4023327"/>
            <a:ext cx="8269029" cy="15912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defTabSz="388620">
              <a:lnSpc>
                <a:spcPct val="90000"/>
              </a:lnSpc>
              <a:spcBef>
                <a:spcPts val="500"/>
              </a:spcBef>
              <a:buFont typeface="Arial"/>
              <a:defRPr>
                <a:latin typeface="+mj-lt"/>
                <a:ea typeface="+mj-ea"/>
                <a:cs typeface="+mj-cs"/>
                <a:sym typeface="Helvetica"/>
              </a:defRPr>
            </a:pPr>
            <a:endParaRPr dirty="0"/>
          </a:p>
          <a:p>
            <a:pPr algn="ctr" defTabSz="388620">
              <a:lnSpc>
                <a:spcPct val="90000"/>
              </a:lnSpc>
              <a:spcBef>
                <a:spcPts val="500"/>
              </a:spcBef>
              <a:buFont typeface="Arial"/>
              <a:defRPr>
                <a:latin typeface="+mj-lt"/>
                <a:ea typeface="+mj-ea"/>
                <a:cs typeface="+mj-cs"/>
                <a:sym typeface="Helvetica"/>
              </a:defRPr>
            </a:pPr>
            <a:endParaRPr b="1" i="1" dirty="0">
              <a:latin typeface="Helvetica Neue"/>
              <a:cs typeface="Helvetica Neue"/>
            </a:endParaRPr>
          </a:p>
          <a:p>
            <a:pPr algn="ctr" defTabSz="388620">
              <a:lnSpc>
                <a:spcPct val="90000"/>
              </a:lnSpc>
              <a:spcBef>
                <a:spcPts val="500"/>
              </a:spcBef>
              <a:buFont typeface="Arial"/>
              <a:defRPr>
                <a:latin typeface="+mj-lt"/>
                <a:ea typeface="+mj-ea"/>
                <a:cs typeface="+mj-cs"/>
                <a:sym typeface="Helvetica"/>
              </a:defRPr>
            </a:pPr>
            <a:r>
              <a:rPr lang="en-US" sz="2000" b="1" i="1" dirty="0">
                <a:latin typeface="Helvetica Neue"/>
                <a:cs typeface="Helvetica Neue"/>
              </a:rPr>
              <a:t>"Do not lie</a:t>
            </a:r>
            <a:r>
              <a:rPr lang="mr-IN" sz="2000" b="1" i="1" dirty="0">
                <a:latin typeface="Helvetica Neue"/>
                <a:cs typeface="Helvetica Neue"/>
              </a:rPr>
              <a:t>…</a:t>
            </a:r>
            <a:r>
              <a:rPr lang="en-US" sz="2000" b="1" i="1" dirty="0">
                <a:latin typeface="Helvetica Neue"/>
                <a:cs typeface="Helvetica Neue"/>
              </a:rPr>
              <a:t>speak truthfully</a:t>
            </a:r>
            <a:r>
              <a:rPr lang="mr-IN" sz="2000" b="1" i="1" dirty="0">
                <a:latin typeface="Helvetica Neue"/>
                <a:cs typeface="Helvetica Neue"/>
              </a:rPr>
              <a:t>…</a:t>
            </a:r>
            <a:r>
              <a:rPr lang="en-US" sz="2000" b="1" i="1" dirty="0">
                <a:latin typeface="Helvetica Neue"/>
                <a:cs typeface="Helvetica Neue"/>
              </a:rPr>
              <a:t>! Speak only what builds others up, according to their needs, that it may benefit those who listen.”</a:t>
            </a:r>
          </a:p>
          <a:p>
            <a:pPr algn="ctr" defTabSz="388620">
              <a:lnSpc>
                <a:spcPct val="90000"/>
              </a:lnSpc>
              <a:spcBef>
                <a:spcPts val="500"/>
              </a:spcBef>
              <a:buFont typeface="Arial"/>
              <a:defRPr>
                <a:latin typeface="+mj-lt"/>
                <a:ea typeface="+mj-ea"/>
                <a:cs typeface="+mj-cs"/>
                <a:sym typeface="Helvetica"/>
              </a:defRPr>
            </a:pPr>
            <a:r>
              <a:rPr lang="en-US" b="1" i="1" dirty="0">
                <a:latin typeface="Helvetica Neue"/>
                <a:cs typeface="Helvetica Neue"/>
              </a:rPr>
              <a:t> </a:t>
            </a:r>
            <a:r>
              <a:rPr dirty="0">
                <a:latin typeface="Helvetica Neue"/>
                <a:cs typeface="Helvetica Neue"/>
              </a:rPr>
              <a:t>Ephesians 4:25, 29</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8" name="Text Placeholder 2"/>
          <p:cNvSpPr txBox="1">
            <a:spLocks noGrp="1"/>
          </p:cNvSpPr>
          <p:nvPr>
            <p:ph type="body" idx="1"/>
          </p:nvPr>
        </p:nvSpPr>
        <p:spPr>
          <a:xfrm>
            <a:off x="279100" y="712939"/>
            <a:ext cx="8582312" cy="4888496"/>
          </a:xfrm>
          <a:prstGeom prst="rect">
            <a:avLst/>
          </a:prstGeom>
        </p:spPr>
        <p:txBody>
          <a:bodyPr>
            <a:normAutofit/>
          </a:bodyPr>
          <a:lstStyle/>
          <a:p>
            <a:pPr marL="0" indent="0" algn="ctr" defTabSz="314782">
              <a:lnSpc>
                <a:spcPct val="72000"/>
              </a:lnSpc>
              <a:spcBef>
                <a:spcPts val="400"/>
              </a:spcBef>
              <a:buSzTx/>
              <a:buNone/>
              <a:defRPr sz="2430" b="1">
                <a:solidFill>
                  <a:schemeClr val="accent2"/>
                </a:solidFill>
              </a:defRPr>
            </a:pPr>
            <a:r>
              <a:rPr sz="2800" dirty="0"/>
              <a:t>Focus on Communication and Transparency</a:t>
            </a:r>
          </a:p>
          <a:p>
            <a:pPr marL="0" indent="0" algn="ctr" defTabSz="314782">
              <a:lnSpc>
                <a:spcPct val="72000"/>
              </a:lnSpc>
              <a:spcBef>
                <a:spcPts val="400"/>
              </a:spcBef>
              <a:buSzTx/>
              <a:buNone/>
              <a:defRPr sz="1620"/>
            </a:pPr>
            <a:endParaRPr dirty="0"/>
          </a:p>
          <a:p>
            <a:pPr marL="0" indent="0" algn="ctr" defTabSz="314782">
              <a:lnSpc>
                <a:spcPct val="72000"/>
              </a:lnSpc>
              <a:spcBef>
                <a:spcPts val="400"/>
              </a:spcBef>
              <a:buSzTx/>
              <a:buNone/>
              <a:defRPr sz="2835" b="1"/>
            </a:pPr>
            <a:r>
              <a:rPr sz="2800" dirty="0">
                <a:latin typeface="Helvetica Neue"/>
                <a:cs typeface="Helvetica Neue"/>
              </a:rPr>
              <a:t>Speaking the truth in love*</a:t>
            </a:r>
          </a:p>
          <a:p>
            <a:pPr marL="0" indent="0" algn="ctr" defTabSz="314782">
              <a:lnSpc>
                <a:spcPct val="72000"/>
              </a:lnSpc>
              <a:spcBef>
                <a:spcPts val="400"/>
              </a:spcBef>
              <a:buSzTx/>
              <a:buNone/>
              <a:defRPr sz="2268"/>
            </a:pPr>
            <a:r>
              <a:rPr dirty="0"/>
              <a:t> </a:t>
            </a:r>
            <a:r>
              <a:rPr sz="1944" dirty="0"/>
              <a:t>Ephesians 4:16, 25-32</a:t>
            </a:r>
          </a:p>
          <a:p>
            <a:pPr marL="0" indent="0" algn="ctr" defTabSz="314782">
              <a:lnSpc>
                <a:spcPct val="72000"/>
              </a:lnSpc>
              <a:spcBef>
                <a:spcPts val="400"/>
              </a:spcBef>
              <a:buSzTx/>
              <a:buNone/>
              <a:defRPr sz="2268"/>
            </a:pPr>
            <a:endParaRPr sz="2400" dirty="0"/>
          </a:p>
          <a:p>
            <a:pPr marL="0" indent="0" algn="ctr" defTabSz="314782">
              <a:lnSpc>
                <a:spcPct val="72000"/>
              </a:lnSpc>
              <a:spcBef>
                <a:spcPts val="400"/>
              </a:spcBef>
              <a:buSzTx/>
              <a:buNone/>
              <a:defRPr sz="2268"/>
            </a:pPr>
            <a:r>
              <a:rPr sz="2400" dirty="0"/>
              <a:t>Four motivations</a:t>
            </a:r>
          </a:p>
          <a:p>
            <a:pPr marL="0" indent="0" algn="ctr" defTabSz="314782">
              <a:lnSpc>
                <a:spcPct val="72000"/>
              </a:lnSpc>
              <a:spcBef>
                <a:spcPts val="400"/>
              </a:spcBef>
              <a:buSzTx/>
              <a:buNone/>
              <a:defRPr sz="2268"/>
            </a:pPr>
            <a:r>
              <a:rPr sz="2400" dirty="0"/>
              <a:t>Four commands</a:t>
            </a:r>
          </a:p>
          <a:p>
            <a:pPr marL="0" indent="0" algn="ctr" defTabSz="314782">
              <a:lnSpc>
                <a:spcPct val="72000"/>
              </a:lnSpc>
              <a:spcBef>
                <a:spcPts val="400"/>
              </a:spcBef>
              <a:buSzTx/>
              <a:buNone/>
              <a:defRPr sz="2268"/>
            </a:pPr>
            <a:r>
              <a:rPr sz="2400" dirty="0"/>
              <a:t>Four prohibitions</a:t>
            </a:r>
          </a:p>
          <a:p>
            <a:pPr marL="0" indent="0" algn="ctr" defTabSz="314782">
              <a:lnSpc>
                <a:spcPct val="72000"/>
              </a:lnSpc>
              <a:spcBef>
                <a:spcPts val="400"/>
              </a:spcBef>
              <a:buSzTx/>
              <a:buNone/>
              <a:defRPr sz="2268"/>
            </a:pPr>
            <a:endParaRPr sz="2400" dirty="0">
              <a:latin typeface="Helvetica Neue"/>
              <a:cs typeface="Helvetica Neue"/>
            </a:endParaRPr>
          </a:p>
          <a:p>
            <a:pPr marL="0" indent="0" algn="ctr" defTabSz="314782">
              <a:lnSpc>
                <a:spcPct val="72000"/>
              </a:lnSpc>
              <a:spcBef>
                <a:spcPts val="400"/>
              </a:spcBef>
              <a:buSzTx/>
              <a:buNone/>
              <a:defRPr sz="2268"/>
            </a:pPr>
            <a:r>
              <a:rPr sz="2400" dirty="0">
                <a:latin typeface="Helvetica Neue"/>
                <a:cs typeface="Helvetica Neue"/>
              </a:rPr>
              <a:t>“</a:t>
            </a:r>
            <a:r>
              <a:rPr sz="2400" i="1" dirty="0">
                <a:latin typeface="Helvetica Neue"/>
                <a:cs typeface="Helvetica Neue"/>
              </a:rPr>
              <a:t>God is grieved when</a:t>
            </a:r>
            <a:r>
              <a:rPr sz="2400" dirty="0">
                <a:latin typeface="Helvetica Neue"/>
                <a:cs typeface="Helvetica Neue"/>
              </a:rPr>
              <a:t>….” Ephesians 4:30a</a:t>
            </a:r>
          </a:p>
          <a:p>
            <a:pPr marL="0" indent="0" algn="ctr" defTabSz="314782">
              <a:lnSpc>
                <a:spcPct val="72000"/>
              </a:lnSpc>
              <a:spcBef>
                <a:spcPts val="400"/>
              </a:spcBef>
              <a:buSzTx/>
              <a:buNone/>
              <a:defRPr sz="2268"/>
            </a:pPr>
            <a:endParaRPr sz="2400" dirty="0">
              <a:latin typeface="Helvetica Neue"/>
              <a:cs typeface="Helvetica Neue"/>
            </a:endParaRPr>
          </a:p>
          <a:p>
            <a:pPr marL="0" indent="0" algn="ctr" defTabSz="314782">
              <a:lnSpc>
                <a:spcPct val="72000"/>
              </a:lnSpc>
              <a:spcBef>
                <a:spcPts val="400"/>
              </a:spcBef>
              <a:buSzTx/>
              <a:buNone/>
              <a:defRPr sz="2268"/>
            </a:pPr>
            <a:r>
              <a:rPr sz="2400" dirty="0">
                <a:latin typeface="Helvetica Neue"/>
                <a:cs typeface="Helvetica Neue"/>
              </a:rPr>
              <a:t> “Be </a:t>
            </a:r>
            <a:r>
              <a:rPr sz="2400" i="1" dirty="0">
                <a:latin typeface="Helvetica Neue"/>
                <a:cs typeface="Helvetica Neue"/>
              </a:rPr>
              <a:t>imitators of God, therefore…and live a life of love….</a:t>
            </a:r>
            <a:r>
              <a:rPr sz="2400" dirty="0">
                <a:latin typeface="Helvetica Neue"/>
                <a:cs typeface="Helvetica Neue"/>
              </a:rPr>
              <a:t>” </a:t>
            </a:r>
            <a:r>
              <a:rPr sz="2000" dirty="0">
                <a:latin typeface="Helvetica Neue"/>
                <a:cs typeface="Helvetica Neue"/>
              </a:rPr>
              <a:t>Ephesians 5:1-2</a:t>
            </a:r>
            <a:endParaRPr lang="en-US" sz="2000" dirty="0">
              <a:latin typeface="Helvetica Neue"/>
              <a:cs typeface="Helvetica Neue"/>
            </a:endParaRPr>
          </a:p>
          <a:p>
            <a:pPr marL="0" indent="0" algn="ctr" defTabSz="314782">
              <a:lnSpc>
                <a:spcPct val="72000"/>
              </a:lnSpc>
              <a:spcBef>
                <a:spcPts val="400"/>
              </a:spcBef>
              <a:buSzTx/>
              <a:buNone/>
              <a:defRPr sz="2268"/>
            </a:pPr>
            <a:r>
              <a:rPr lang="en-US" sz="1944" b="1" dirty="0"/>
              <a:t>                        </a:t>
            </a:r>
            <a:endParaRPr lang="en-US" sz="2000" b="1" dirty="0"/>
          </a:p>
          <a:p>
            <a:pPr marL="0" indent="0" algn="ctr" defTabSz="314782">
              <a:lnSpc>
                <a:spcPct val="72000"/>
              </a:lnSpc>
              <a:spcBef>
                <a:spcPts val="400"/>
              </a:spcBef>
              <a:buSzTx/>
              <a:buNone/>
              <a:defRPr sz="2268"/>
            </a:pPr>
            <a:r>
              <a:rPr lang="en-US" sz="2000" b="1" dirty="0"/>
              <a:t>*See Text, Chapter Two. Figure 2.1. “A Communication Model”</a:t>
            </a:r>
          </a:p>
          <a:p>
            <a:pPr marL="0" indent="0" defTabSz="314782">
              <a:lnSpc>
                <a:spcPct val="72000"/>
              </a:lnSpc>
              <a:spcBef>
                <a:spcPts val="400"/>
              </a:spcBef>
              <a:buSzTx/>
              <a:buNone/>
              <a:defRPr sz="2268"/>
            </a:pPr>
            <a:endParaRPr sz="1944" dirty="0"/>
          </a:p>
        </p:txBody>
      </p:sp>
      <p:sp>
        <p:nvSpPr>
          <p:cNvPr id="149" name="Text"/>
          <p:cNvSpPr txBox="1"/>
          <p:nvPr/>
        </p:nvSpPr>
        <p:spPr>
          <a:xfrm>
            <a:off x="4508499" y="4157981"/>
            <a:ext cx="127001" cy="93573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388620">
              <a:lnSpc>
                <a:spcPct val="72000"/>
              </a:lnSpc>
              <a:spcBef>
                <a:spcPts val="500"/>
              </a:spcBef>
              <a:buFont typeface="Arial"/>
              <a:defRPr sz="2800">
                <a:latin typeface="+mj-lt"/>
                <a:ea typeface="+mj-ea"/>
                <a:cs typeface="+mj-cs"/>
                <a:sym typeface="Helvetic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1" name="Title 1"/>
          <p:cNvSpPr txBox="1">
            <a:spLocks noGrp="1"/>
          </p:cNvSpPr>
          <p:nvPr>
            <p:ph type="title"/>
          </p:nvPr>
        </p:nvSpPr>
        <p:spPr>
          <a:xfrm>
            <a:off x="67887" y="181079"/>
            <a:ext cx="9008226" cy="642280"/>
          </a:xfrm>
          <a:prstGeom prst="rect">
            <a:avLst/>
          </a:prstGeom>
        </p:spPr>
        <p:txBody>
          <a:bodyPr>
            <a:normAutofit/>
          </a:bodyPr>
          <a:lstStyle>
            <a:lvl1pPr defTabSz="388620">
              <a:lnSpc>
                <a:spcPct val="72000"/>
              </a:lnSpc>
              <a:spcBef>
                <a:spcPts val="500"/>
              </a:spcBef>
              <a:buFont typeface="Arial"/>
              <a:defRPr sz="3000" cap="none">
                <a:solidFill>
                  <a:schemeClr val="accent2"/>
                </a:solidFill>
                <a:latin typeface="+mj-lt"/>
                <a:ea typeface="+mj-ea"/>
                <a:cs typeface="+mj-cs"/>
                <a:sym typeface="Helvetica"/>
              </a:defRPr>
            </a:lvl1pPr>
          </a:lstStyle>
          <a:p>
            <a:r>
              <a:rPr sz="2800" dirty="0"/>
              <a:t>Focus on Communication and Transparency</a:t>
            </a:r>
          </a:p>
        </p:txBody>
      </p:sp>
      <p:sp>
        <p:nvSpPr>
          <p:cNvPr id="152" name="Text Placeholder 2"/>
          <p:cNvSpPr txBox="1">
            <a:spLocks noGrp="1"/>
          </p:cNvSpPr>
          <p:nvPr>
            <p:ph type="body" sz="quarter" idx="1"/>
          </p:nvPr>
        </p:nvSpPr>
        <p:spPr>
          <a:xfrm>
            <a:off x="398320" y="846278"/>
            <a:ext cx="8060152" cy="1332985"/>
          </a:xfrm>
          <a:prstGeom prst="rect">
            <a:avLst/>
          </a:prstGeom>
        </p:spPr>
        <p:txBody>
          <a:bodyPr/>
          <a:lstStyle/>
          <a:p>
            <a:pPr marL="0" indent="0" algn="ctr" defTabSz="388620">
              <a:lnSpc>
                <a:spcPct val="72000"/>
              </a:lnSpc>
              <a:spcBef>
                <a:spcPts val="500"/>
              </a:spcBef>
              <a:buSzTx/>
              <a:buNone/>
              <a:defRPr sz="2600" b="1" i="1"/>
            </a:pPr>
            <a:endParaRPr sz="1900" b="0" dirty="0"/>
          </a:p>
          <a:p>
            <a:pPr marL="0" indent="0" algn="ctr" defTabSz="388620">
              <a:lnSpc>
                <a:spcPct val="72000"/>
              </a:lnSpc>
              <a:spcBef>
                <a:spcPts val="500"/>
              </a:spcBef>
              <a:buSzTx/>
              <a:buNone/>
              <a:defRPr sz="1800" b="1"/>
            </a:pPr>
            <a:r>
              <a:rPr sz="2800" dirty="0">
                <a:latin typeface="Helvetica Neue"/>
                <a:cs typeface="Helvetica Neue"/>
              </a:rPr>
              <a:t>Questions to consider from Ephesians 4:29: </a:t>
            </a:r>
          </a:p>
        </p:txBody>
      </p:sp>
      <p:sp>
        <p:nvSpPr>
          <p:cNvPr id="153" name="Do I speak more negatively than positively?…"/>
          <p:cNvSpPr txBox="1"/>
          <p:nvPr/>
        </p:nvSpPr>
        <p:spPr>
          <a:xfrm>
            <a:off x="200535" y="1772976"/>
            <a:ext cx="8257937" cy="377897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584200" algn="ctr" defTabSz="388620">
              <a:spcBef>
                <a:spcPts val="500"/>
              </a:spcBef>
              <a:buSzPct val="100000"/>
              <a:defRPr b="1">
                <a:latin typeface="+mj-lt"/>
                <a:ea typeface="+mj-ea"/>
                <a:cs typeface="+mj-cs"/>
                <a:sym typeface="Helvetica"/>
              </a:defRPr>
            </a:pPr>
            <a:r>
              <a:rPr lang="en-US" sz="2400" dirty="0"/>
              <a:t>1. </a:t>
            </a:r>
            <a:r>
              <a:rPr sz="2400" dirty="0"/>
              <a:t>Do I speak more negatively than positively? </a:t>
            </a:r>
          </a:p>
          <a:p>
            <a:pPr marL="584200" algn="ctr" defTabSz="388620">
              <a:spcBef>
                <a:spcPts val="500"/>
              </a:spcBef>
              <a:buSzPct val="100000"/>
              <a:defRPr b="1">
                <a:latin typeface="+mj-lt"/>
                <a:ea typeface="+mj-ea"/>
                <a:cs typeface="+mj-cs"/>
                <a:sym typeface="Helvetica"/>
              </a:defRPr>
            </a:pPr>
            <a:r>
              <a:rPr lang="en-US" sz="2400" dirty="0"/>
              <a:t>2. </a:t>
            </a:r>
            <a:r>
              <a:rPr sz="2400" dirty="0"/>
              <a:t>Do I respond quickly before I have all the facts?</a:t>
            </a:r>
          </a:p>
          <a:p>
            <a:pPr marL="584200" algn="ctr" defTabSz="388620">
              <a:spcBef>
                <a:spcPts val="500"/>
              </a:spcBef>
              <a:buSzPct val="100000"/>
              <a:defRPr b="1">
                <a:latin typeface="+mj-lt"/>
                <a:ea typeface="+mj-ea"/>
                <a:cs typeface="+mj-cs"/>
                <a:sym typeface="Helvetica"/>
              </a:defRPr>
            </a:pPr>
            <a:r>
              <a:rPr lang="en-US" sz="2400" dirty="0"/>
              <a:t>3. </a:t>
            </a:r>
            <a:r>
              <a:rPr sz="2400" dirty="0"/>
              <a:t>Do I talk about people behind their backs, saying things I would not say to them? </a:t>
            </a:r>
          </a:p>
          <a:p>
            <a:pPr marL="584200" algn="ctr" defTabSz="388620">
              <a:spcBef>
                <a:spcPts val="500"/>
              </a:spcBef>
              <a:buSzPct val="100000"/>
              <a:defRPr b="1">
                <a:latin typeface="+mj-lt"/>
                <a:ea typeface="+mj-ea"/>
                <a:cs typeface="+mj-cs"/>
                <a:sym typeface="Helvetica"/>
              </a:defRPr>
            </a:pPr>
            <a:r>
              <a:rPr lang="en-US" sz="2400" dirty="0"/>
              <a:t>4. </a:t>
            </a:r>
            <a:r>
              <a:rPr sz="2400" dirty="0"/>
              <a:t>Do I stress unimportant issues?</a:t>
            </a:r>
          </a:p>
          <a:p>
            <a:pPr marL="584200" algn="ctr" defTabSz="388620">
              <a:spcBef>
                <a:spcPts val="500"/>
              </a:spcBef>
              <a:buSzPct val="100000"/>
              <a:defRPr b="1">
                <a:latin typeface="+mj-lt"/>
                <a:ea typeface="+mj-ea"/>
                <a:cs typeface="+mj-cs"/>
                <a:sym typeface="Helvetica"/>
              </a:defRPr>
            </a:pPr>
            <a:r>
              <a:rPr lang="en-US" sz="2400" dirty="0"/>
              <a:t>5. </a:t>
            </a:r>
            <a:r>
              <a:rPr sz="2400" dirty="0"/>
              <a:t>Do I make excuses?</a:t>
            </a:r>
          </a:p>
          <a:p>
            <a:pPr marL="584200" algn="ctr" defTabSz="388620">
              <a:spcBef>
                <a:spcPts val="500"/>
              </a:spcBef>
              <a:buSzPct val="100000"/>
              <a:defRPr b="1">
                <a:latin typeface="+mj-lt"/>
                <a:ea typeface="+mj-ea"/>
                <a:cs typeface="+mj-cs"/>
                <a:sym typeface="Helvetica"/>
              </a:defRPr>
            </a:pPr>
            <a:r>
              <a:rPr lang="en-US" sz="2400" dirty="0"/>
              <a:t>6. </a:t>
            </a:r>
            <a:r>
              <a:rPr sz="2400" dirty="0"/>
              <a:t>Do I avoid reality questions?</a:t>
            </a:r>
          </a:p>
          <a:p>
            <a:pPr marL="800100" indent="-215900" algn="ctr" defTabSz="388620">
              <a:spcBef>
                <a:spcPts val="500"/>
              </a:spcBef>
              <a:buSzPct val="100000"/>
              <a:buChar char="•"/>
              <a:defRPr sz="1600" b="1">
                <a:latin typeface="+mj-lt"/>
                <a:ea typeface="+mj-ea"/>
                <a:cs typeface="+mj-cs"/>
                <a:sym typeface="Helvetica"/>
              </a:defRPr>
            </a:pPr>
            <a:endParaRPr sz="2400" dirty="0"/>
          </a:p>
          <a:p>
            <a:pPr algn="ctr" defTabSz="388620">
              <a:lnSpc>
                <a:spcPct val="72000"/>
              </a:lnSpc>
              <a:spcBef>
                <a:spcPts val="500"/>
              </a:spcBef>
              <a:buFont typeface="Arial"/>
              <a:defRPr sz="2600" b="1" i="1">
                <a:latin typeface="+mj-lt"/>
                <a:ea typeface="+mj-ea"/>
                <a:cs typeface="+mj-cs"/>
                <a:sym typeface="Helvetica"/>
              </a:defRPr>
            </a:pPr>
            <a:r>
              <a:rPr lang="en-US" sz="2400" b="0" i="0" dirty="0"/>
              <a:t>       </a:t>
            </a:r>
            <a:r>
              <a:rPr sz="2400" b="0" i="0" dirty="0"/>
              <a:t>What are </a:t>
            </a:r>
            <a:r>
              <a:rPr sz="2400" dirty="0"/>
              <a:t>“Unfair Communication Techniques”</a:t>
            </a:r>
            <a:r>
              <a:rPr sz="2400" b="0" dirty="0"/>
              <a:t>?</a:t>
            </a:r>
            <a:r>
              <a:rPr sz="2400"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5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5" name="Title 1"/>
          <p:cNvSpPr txBox="1">
            <a:spLocks noGrp="1"/>
          </p:cNvSpPr>
          <p:nvPr>
            <p:ph type="title"/>
          </p:nvPr>
        </p:nvSpPr>
        <p:spPr>
          <a:xfrm>
            <a:off x="126228" y="130279"/>
            <a:ext cx="8891545" cy="944461"/>
          </a:xfrm>
          <a:prstGeom prst="rect">
            <a:avLst/>
          </a:prstGeom>
        </p:spPr>
        <p:txBody>
          <a:bodyPr>
            <a:normAutofit/>
          </a:bodyPr>
          <a:lstStyle>
            <a:lvl1pPr defTabSz="388620">
              <a:lnSpc>
                <a:spcPct val="72000"/>
              </a:lnSpc>
              <a:spcBef>
                <a:spcPts val="500"/>
              </a:spcBef>
              <a:buFont typeface="Arial"/>
              <a:defRPr sz="3000" cap="none">
                <a:solidFill>
                  <a:schemeClr val="accent2"/>
                </a:solidFill>
                <a:latin typeface="+mj-lt"/>
                <a:ea typeface="+mj-ea"/>
                <a:cs typeface="+mj-cs"/>
                <a:sym typeface="Helvetica"/>
              </a:defRPr>
            </a:lvl1pPr>
          </a:lstStyle>
          <a:p>
            <a:r>
              <a:rPr sz="2800" dirty="0"/>
              <a:t>Focus on Communication and Transparency</a:t>
            </a:r>
          </a:p>
        </p:txBody>
      </p:sp>
      <p:sp>
        <p:nvSpPr>
          <p:cNvPr id="156" name="Text Placeholder 2"/>
          <p:cNvSpPr txBox="1">
            <a:spLocks noGrp="1"/>
          </p:cNvSpPr>
          <p:nvPr>
            <p:ph type="body" idx="1"/>
          </p:nvPr>
        </p:nvSpPr>
        <p:spPr>
          <a:xfrm>
            <a:off x="50143" y="682728"/>
            <a:ext cx="9043714" cy="5359496"/>
          </a:xfrm>
          <a:prstGeom prst="rect">
            <a:avLst/>
          </a:prstGeom>
        </p:spPr>
        <p:txBody>
          <a:bodyPr/>
          <a:lstStyle/>
          <a:p>
            <a:pPr marL="0" lvl="3" indent="1565910" algn="ctr">
              <a:lnSpc>
                <a:spcPct val="90000"/>
              </a:lnSpc>
              <a:buSzTx/>
              <a:buNone/>
              <a:defRPr sz="2400" b="1"/>
            </a:pPr>
            <a:endParaRPr dirty="0"/>
          </a:p>
          <a:p>
            <a:pPr marL="0" lvl="3" indent="1565910">
              <a:lnSpc>
                <a:spcPct val="90000"/>
              </a:lnSpc>
              <a:buSzTx/>
              <a:buNone/>
              <a:defRPr sz="2400" b="1"/>
            </a:pPr>
            <a:r>
              <a:rPr sz="2400" i="1" dirty="0">
                <a:latin typeface="Helvetica Neue"/>
                <a:cs typeface="Helvetica Neue"/>
              </a:rPr>
              <a:t>As leaders, through the words we use, we: </a:t>
            </a:r>
          </a:p>
          <a:p>
            <a:pPr marL="0" indent="228600">
              <a:spcBef>
                <a:spcPts val="0"/>
              </a:spcBef>
              <a:buSzTx/>
              <a:buFontTx/>
              <a:buNone/>
              <a:tabLst>
                <a:tab pos="457200" algn="l"/>
                <a:tab pos="914400" algn="l"/>
              </a:tabLst>
              <a:defRPr sz="2400" b="1"/>
            </a:pPr>
            <a:r>
              <a:rPr sz="2400" dirty="0">
                <a:latin typeface="Helvetica Neue"/>
                <a:cs typeface="Helvetica Neue"/>
              </a:rPr>
              <a:t>  </a:t>
            </a:r>
          </a:p>
          <a:p>
            <a:pPr marL="0" lvl="2" indent="0" algn="ctr">
              <a:spcBef>
                <a:spcPts val="0"/>
              </a:spcBef>
              <a:buSzTx/>
              <a:buFontTx/>
              <a:buNone/>
              <a:tabLst>
                <a:tab pos="457200" algn="l"/>
                <a:tab pos="914400" algn="l"/>
              </a:tabLst>
              <a:defRPr sz="2400" b="1"/>
            </a:pPr>
            <a:r>
              <a:rPr sz="2400" dirty="0">
                <a:latin typeface="Helvetica Neue"/>
                <a:cs typeface="Helvetica Neue"/>
              </a:rPr>
              <a:t>Encourage or discourage…</a:t>
            </a:r>
          </a:p>
          <a:p>
            <a:pPr marL="0" indent="0" algn="ctr">
              <a:spcBef>
                <a:spcPts val="0"/>
              </a:spcBef>
              <a:buSzTx/>
              <a:buFontTx/>
              <a:buNone/>
              <a:tabLst>
                <a:tab pos="457200" algn="l"/>
                <a:tab pos="914400" algn="l"/>
              </a:tabLst>
              <a:defRPr sz="2400" b="1"/>
            </a:pPr>
            <a:endParaRPr sz="2400" dirty="0">
              <a:latin typeface="Helvetica Neue"/>
              <a:cs typeface="Helvetica Neue"/>
            </a:endParaRPr>
          </a:p>
          <a:p>
            <a:pPr marL="0" indent="0" algn="ctr">
              <a:spcBef>
                <a:spcPts val="0"/>
              </a:spcBef>
              <a:buSzTx/>
              <a:buFontTx/>
              <a:buNone/>
              <a:tabLst>
                <a:tab pos="457200" algn="l"/>
                <a:tab pos="914400" algn="l"/>
              </a:tabLst>
              <a:defRPr sz="2400" b="1"/>
            </a:pPr>
            <a:r>
              <a:rPr sz="2400" dirty="0">
                <a:latin typeface="Helvetica Neue"/>
                <a:cs typeface="Helvetica Neue"/>
              </a:rPr>
              <a:t>Lift them up or put them down… </a:t>
            </a:r>
          </a:p>
          <a:p>
            <a:pPr marL="0" indent="0" algn="ctr">
              <a:spcBef>
                <a:spcPts val="0"/>
              </a:spcBef>
              <a:buSzTx/>
              <a:buFontTx/>
              <a:buNone/>
              <a:tabLst>
                <a:tab pos="457200" algn="l"/>
                <a:tab pos="914400" algn="l"/>
              </a:tabLst>
              <a:defRPr sz="2400" b="1"/>
            </a:pPr>
            <a:endParaRPr sz="2400" dirty="0">
              <a:latin typeface="Helvetica Neue"/>
              <a:cs typeface="Helvetica Neue"/>
            </a:endParaRPr>
          </a:p>
          <a:p>
            <a:pPr marL="0" indent="0" algn="ctr">
              <a:spcBef>
                <a:spcPts val="0"/>
              </a:spcBef>
              <a:buSzTx/>
              <a:buFontTx/>
              <a:buNone/>
              <a:tabLst>
                <a:tab pos="457200" algn="l"/>
                <a:tab pos="914400" algn="l"/>
              </a:tabLst>
              <a:defRPr sz="2400" b="1"/>
            </a:pPr>
            <a:r>
              <a:rPr sz="2400" dirty="0">
                <a:latin typeface="Helvetica Neue"/>
                <a:cs typeface="Helvetica Neue"/>
              </a:rPr>
              <a:t>Speak positively or negatively…</a:t>
            </a:r>
          </a:p>
          <a:p>
            <a:pPr marL="0" indent="0" algn="ctr">
              <a:spcBef>
                <a:spcPts val="0"/>
              </a:spcBef>
              <a:buSzTx/>
              <a:buFontTx/>
              <a:buNone/>
              <a:tabLst>
                <a:tab pos="457200" algn="l"/>
                <a:tab pos="914400" algn="l"/>
              </a:tabLst>
              <a:defRPr sz="2400" b="1"/>
            </a:pPr>
            <a:endParaRPr sz="2400" dirty="0">
              <a:latin typeface="Helvetica Neue"/>
              <a:cs typeface="Helvetica Neue"/>
            </a:endParaRPr>
          </a:p>
          <a:p>
            <a:pPr marL="0" indent="0" algn="ctr">
              <a:spcBef>
                <a:spcPts val="0"/>
              </a:spcBef>
              <a:buSzTx/>
              <a:buFontTx/>
              <a:buNone/>
              <a:tabLst>
                <a:tab pos="457200" algn="l"/>
                <a:tab pos="914400" algn="l"/>
              </a:tabLst>
              <a:defRPr sz="2400" b="1"/>
            </a:pPr>
            <a:r>
              <a:rPr sz="2400" dirty="0">
                <a:latin typeface="Helvetica Neue"/>
                <a:cs typeface="Helvetica Neue"/>
              </a:rPr>
              <a:t>Focus on “them” or focus on self. </a:t>
            </a:r>
            <a:endParaRPr lang="en-US" sz="2400" dirty="0">
              <a:latin typeface="Helvetica Neue"/>
              <a:cs typeface="Helvetica Neue"/>
            </a:endParaRPr>
          </a:p>
          <a:p>
            <a:pPr marL="0" indent="0" algn="ctr">
              <a:spcBef>
                <a:spcPts val="0"/>
              </a:spcBef>
              <a:buSzTx/>
              <a:buFontTx/>
              <a:buNone/>
              <a:tabLst>
                <a:tab pos="457200" algn="l"/>
                <a:tab pos="914400" algn="l"/>
              </a:tabLst>
              <a:defRPr sz="2400" b="1"/>
            </a:pPr>
            <a:endParaRPr lang="en-US" dirty="0"/>
          </a:p>
          <a:p>
            <a:pPr marL="0" indent="0">
              <a:spcBef>
                <a:spcPts val="0"/>
              </a:spcBef>
              <a:buSzTx/>
              <a:buFontTx/>
              <a:buNone/>
              <a:tabLst>
                <a:tab pos="457200" algn="l"/>
                <a:tab pos="914400" algn="l"/>
              </a:tabLst>
              <a:defRPr sz="2400" b="1"/>
            </a:pPr>
            <a:r>
              <a:rPr lang="en-US" dirty="0"/>
              <a:t> </a:t>
            </a:r>
            <a:r>
              <a:rPr lang="en-US" dirty="0">
                <a:latin typeface="Helvetica Neue"/>
                <a:cs typeface="Helvetica Neue"/>
              </a:rPr>
              <a:t>Discussion: How have I been “blessed” or “hurt” by words?</a:t>
            </a:r>
            <a:endParaRPr dirty="0">
              <a:latin typeface="Helvetica Neue"/>
              <a:cs typeface="Helvetica Neue"/>
            </a:endParaRPr>
          </a:p>
        </p:txBody>
      </p:sp>
    </p:spTree>
    <p:extLst>
      <p:ext uri="{BB962C8B-B14F-4D97-AF65-F5344CB8AC3E}">
        <p14:creationId xmlns:p14="http://schemas.microsoft.com/office/powerpoint/2010/main" val="426265951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5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5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56">
                                            <p:txEl>
                                              <p:pRg st="9" end="9"/>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5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8" name="Text Placeholder 2"/>
          <p:cNvSpPr txBox="1">
            <a:spLocks noGrp="1"/>
          </p:cNvSpPr>
          <p:nvPr>
            <p:ph type="body" sz="half" idx="1"/>
          </p:nvPr>
        </p:nvSpPr>
        <p:spPr>
          <a:xfrm>
            <a:off x="560641" y="2163675"/>
            <a:ext cx="8214361" cy="1995438"/>
          </a:xfrm>
          <a:prstGeom prst="rect">
            <a:avLst/>
          </a:prstGeom>
        </p:spPr>
        <p:txBody>
          <a:bodyPr>
            <a:normAutofit lnSpcReduction="10000"/>
          </a:bodyPr>
          <a:lstStyle/>
          <a:p>
            <a:pPr marL="0" indent="0" algn="ctr" defTabSz="388620">
              <a:lnSpc>
                <a:spcPct val="90000"/>
              </a:lnSpc>
              <a:spcBef>
                <a:spcPts val="500"/>
              </a:spcBef>
              <a:buSzTx/>
              <a:buNone/>
              <a:defRPr sz="3300" b="1">
                <a:solidFill>
                  <a:schemeClr val="accent2"/>
                </a:solidFill>
              </a:defRPr>
            </a:pPr>
            <a:r>
              <a:rPr sz="2800" dirty="0"/>
              <a:t>The Qualities of Confidentiality and Courageous Conversations </a:t>
            </a:r>
          </a:p>
          <a:p>
            <a:pPr marL="0" indent="0" algn="ctr" defTabSz="388620">
              <a:lnSpc>
                <a:spcPct val="90000"/>
              </a:lnSpc>
              <a:spcBef>
                <a:spcPts val="500"/>
              </a:spcBef>
              <a:buSzTx/>
              <a:buNone/>
              <a:defRPr sz="2000"/>
            </a:pPr>
            <a:endParaRPr lang="en-US" sz="2400" b="1" dirty="0"/>
          </a:p>
          <a:p>
            <a:pPr marL="0" indent="0" algn="ctr" defTabSz="388620">
              <a:lnSpc>
                <a:spcPct val="90000"/>
              </a:lnSpc>
              <a:spcBef>
                <a:spcPts val="500"/>
              </a:spcBef>
              <a:buSzTx/>
              <a:buNone/>
              <a:defRPr sz="2000"/>
            </a:pPr>
            <a:r>
              <a:rPr sz="2400" b="1" dirty="0"/>
              <a:t>“Do I</a:t>
            </a:r>
            <a:r>
              <a:rPr lang="en-US" sz="2400" b="1" dirty="0"/>
              <a:t> speak directly to those who differ with me and</a:t>
            </a:r>
          </a:p>
          <a:p>
            <a:pPr marL="0" indent="0" algn="ctr" defTabSz="388620">
              <a:lnSpc>
                <a:spcPct val="90000"/>
              </a:lnSpc>
              <a:spcBef>
                <a:spcPts val="500"/>
              </a:spcBef>
              <a:buSzTx/>
              <a:buNone/>
              <a:defRPr sz="2000"/>
            </a:pPr>
            <a:r>
              <a:rPr lang="en-US" sz="2400" b="1" dirty="0"/>
              <a:t>do I hold these conversations confidentially</a:t>
            </a:r>
            <a:r>
              <a:rPr sz="2400" b="1" dirty="0"/>
              <a:t>?” </a:t>
            </a:r>
          </a:p>
        </p:txBody>
      </p:sp>
      <p:sp>
        <p:nvSpPr>
          <p:cNvPr id="159" name="Title 1"/>
          <p:cNvSpPr txBox="1">
            <a:spLocks noGrp="1"/>
          </p:cNvSpPr>
          <p:nvPr>
            <p:ph type="title"/>
          </p:nvPr>
        </p:nvSpPr>
        <p:spPr>
          <a:xfrm>
            <a:off x="298511" y="314358"/>
            <a:ext cx="8738621" cy="576280"/>
          </a:xfrm>
          <a:prstGeom prst="rect">
            <a:avLst/>
          </a:prstGeom>
        </p:spPr>
        <p:txBody>
          <a:bodyPr/>
          <a:lstStyle>
            <a:lvl1pPr>
              <a:defRPr sz="2400">
                <a:latin typeface="+mj-lt"/>
                <a:ea typeface="+mj-ea"/>
                <a:cs typeface="+mj-cs"/>
                <a:sym typeface="Helvetica"/>
              </a:defRPr>
            </a:lvl1pPr>
          </a:lstStyle>
          <a:p>
            <a:r>
              <a:rPr dirty="0"/>
              <a:t>Nurturing the trust of those we lead</a:t>
            </a:r>
          </a:p>
        </p:txBody>
      </p:sp>
      <p:sp>
        <p:nvSpPr>
          <p:cNvPr id="160" name="Circle"/>
          <p:cNvSpPr/>
          <p:nvPr/>
        </p:nvSpPr>
        <p:spPr>
          <a:xfrm>
            <a:off x="3937000" y="981782"/>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61" name="3"/>
          <p:cNvSpPr txBox="1"/>
          <p:nvPr/>
        </p:nvSpPr>
        <p:spPr>
          <a:xfrm>
            <a:off x="4258870" y="1244748"/>
            <a:ext cx="626260" cy="100075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t>3</a:t>
            </a:r>
          </a:p>
        </p:txBody>
      </p:sp>
      <p:sp>
        <p:nvSpPr>
          <p:cNvPr id="162" name="“A gossip ….” Proverbs 11:13…"/>
          <p:cNvSpPr txBox="1"/>
          <p:nvPr/>
        </p:nvSpPr>
        <p:spPr>
          <a:xfrm>
            <a:off x="401664" y="4221296"/>
            <a:ext cx="8373338" cy="139781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defTabSz="388620">
              <a:lnSpc>
                <a:spcPct val="90000"/>
              </a:lnSpc>
              <a:spcBef>
                <a:spcPts val="500"/>
              </a:spcBef>
              <a:buFont typeface="Arial"/>
              <a:defRPr sz="1500">
                <a:latin typeface="+mj-lt"/>
                <a:ea typeface="+mj-ea"/>
                <a:cs typeface="+mj-cs"/>
                <a:sym typeface="Helvetica"/>
              </a:defRPr>
            </a:pPr>
            <a:r>
              <a:rPr b="1" i="1" dirty="0"/>
              <a:t>“</a:t>
            </a:r>
            <a:r>
              <a:rPr sz="2000" b="1" i="1" dirty="0"/>
              <a:t>A gossip ….</a:t>
            </a:r>
            <a:r>
              <a:rPr dirty="0"/>
              <a:t>” Proverbs 11:13</a:t>
            </a:r>
          </a:p>
          <a:p>
            <a:pPr algn="ctr" defTabSz="388620">
              <a:lnSpc>
                <a:spcPct val="90000"/>
              </a:lnSpc>
              <a:spcBef>
                <a:spcPts val="500"/>
              </a:spcBef>
              <a:buFont typeface="Arial"/>
              <a:defRPr sz="1500">
                <a:latin typeface="+mj-lt"/>
                <a:ea typeface="+mj-ea"/>
                <a:cs typeface="+mj-cs"/>
                <a:sym typeface="Helvetica"/>
              </a:defRPr>
            </a:pPr>
            <a:r>
              <a:rPr sz="2000" b="1" dirty="0"/>
              <a:t>Jesus</a:t>
            </a:r>
            <a:r>
              <a:rPr sz="2000" dirty="0"/>
              <a:t>: </a:t>
            </a:r>
            <a:r>
              <a:rPr dirty="0"/>
              <a:t>Matthew 5:37</a:t>
            </a:r>
            <a:endParaRPr lang="en-US" dirty="0"/>
          </a:p>
          <a:p>
            <a:pPr algn="ctr" defTabSz="388620">
              <a:lnSpc>
                <a:spcPct val="90000"/>
              </a:lnSpc>
              <a:spcBef>
                <a:spcPts val="500"/>
              </a:spcBef>
              <a:buFont typeface="Arial"/>
              <a:defRPr sz="1500">
                <a:latin typeface="+mj-lt"/>
                <a:ea typeface="+mj-ea"/>
                <a:cs typeface="+mj-cs"/>
                <a:sym typeface="Helvetica"/>
              </a:defRPr>
            </a:pPr>
            <a:r>
              <a:rPr lang="en-US" sz="2000" dirty="0"/>
              <a:t>Paul: </a:t>
            </a:r>
            <a:r>
              <a:rPr lang="en-US" sz="2000" i="1" dirty="0"/>
              <a:t>“</a:t>
            </a:r>
            <a:r>
              <a:rPr lang="en-US" sz="2000" b="1" i="1" dirty="0"/>
              <a:t>Speak the Truth in Love</a:t>
            </a:r>
            <a:r>
              <a:rPr lang="en-US" b="1" i="1" dirty="0"/>
              <a:t>” </a:t>
            </a:r>
            <a:r>
              <a:rPr lang="en-US" dirty="0"/>
              <a:t>Ephesians 4: 15</a:t>
            </a:r>
            <a:endParaRPr dirty="0"/>
          </a:p>
          <a:p>
            <a:pPr algn="ctr" defTabSz="388620">
              <a:lnSpc>
                <a:spcPct val="90000"/>
              </a:lnSpc>
              <a:spcBef>
                <a:spcPts val="500"/>
              </a:spcBef>
              <a:buFont typeface="Arial"/>
              <a:defRPr sz="1500">
                <a:latin typeface="+mj-lt"/>
                <a:ea typeface="+mj-ea"/>
                <a:cs typeface="+mj-cs"/>
                <a:sym typeface="Helvetica"/>
              </a:defRPr>
            </a:pPr>
            <a:r>
              <a:rPr sz="2000" dirty="0"/>
              <a:t>Paul: </a:t>
            </a:r>
            <a:r>
              <a:rPr sz="2000" b="1" i="1" dirty="0"/>
              <a:t>“Do not let the sun go down on your anger</a:t>
            </a:r>
            <a:r>
              <a:rPr b="1" i="1" dirty="0"/>
              <a:t>.”</a:t>
            </a:r>
            <a:r>
              <a:rPr dirty="0"/>
              <a:t> Ephesians 4:26-27.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2">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6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sz="2600" dirty="0"/>
              <a:t>Focus on Confidentiality and Courageous Conversations </a:t>
            </a:r>
          </a:p>
        </p:txBody>
      </p:sp>
      <p:sp>
        <p:nvSpPr>
          <p:cNvPr id="165" name="Text Placeholder 2"/>
          <p:cNvSpPr txBox="1">
            <a:spLocks noGrp="1"/>
          </p:cNvSpPr>
          <p:nvPr>
            <p:ph type="body" idx="1"/>
          </p:nvPr>
        </p:nvSpPr>
        <p:spPr>
          <a:xfrm>
            <a:off x="200869" y="733268"/>
            <a:ext cx="8943131" cy="5087848"/>
          </a:xfrm>
          <a:prstGeom prst="rect">
            <a:avLst/>
          </a:prstGeom>
        </p:spPr>
        <p:txBody>
          <a:bodyPr>
            <a:normAutofit/>
          </a:bodyPr>
          <a:lstStyle/>
          <a:p>
            <a:pPr marL="0" indent="0" algn="ctr" defTabSz="288712">
              <a:spcBef>
                <a:spcPts val="0"/>
              </a:spcBef>
              <a:buSzTx/>
              <a:buNone/>
              <a:defRPr sz="2000"/>
            </a:pPr>
            <a:r>
              <a:rPr sz="2400" dirty="0">
                <a:latin typeface="Helvetica Neue"/>
                <a:cs typeface="Helvetica Neue"/>
              </a:rPr>
              <a:t>“Vigorously discuss policy options and </a:t>
            </a:r>
          </a:p>
          <a:p>
            <a:pPr marL="0" indent="0" algn="ctr" defTabSz="288712">
              <a:spcBef>
                <a:spcPts val="0"/>
              </a:spcBef>
              <a:buSzTx/>
              <a:buNone/>
              <a:defRPr sz="2000"/>
            </a:pPr>
            <a:r>
              <a:rPr sz="2400" dirty="0">
                <a:latin typeface="Helvetica Neue"/>
                <a:cs typeface="Helvetica Neue"/>
              </a:rPr>
              <a:t>make decisions </a:t>
            </a:r>
            <a:r>
              <a:rPr sz="2400" b="1" dirty="0">
                <a:latin typeface="Helvetica Neue"/>
                <a:cs typeface="Helvetica Neue"/>
              </a:rPr>
              <a:t>within </a:t>
            </a:r>
            <a:r>
              <a:rPr sz="2400" dirty="0">
                <a:latin typeface="Helvetica Neue"/>
                <a:cs typeface="Helvetica Neue"/>
              </a:rPr>
              <a:t>board meetings! Or Family. Or Church.</a:t>
            </a:r>
          </a:p>
          <a:p>
            <a:pPr marL="0" indent="0" algn="ctr" defTabSz="288712">
              <a:spcBef>
                <a:spcPts val="0"/>
              </a:spcBef>
              <a:buSzTx/>
              <a:buNone/>
              <a:defRPr sz="2000"/>
            </a:pPr>
            <a:endParaRPr lang="en-US" sz="2400" dirty="0">
              <a:latin typeface="Helvetica Neue"/>
              <a:cs typeface="Helvetica Neue"/>
            </a:endParaRPr>
          </a:p>
          <a:p>
            <a:pPr marL="0" indent="0" algn="ctr" defTabSz="288712">
              <a:spcBef>
                <a:spcPts val="0"/>
              </a:spcBef>
              <a:buSzTx/>
              <a:buNone/>
              <a:defRPr sz="2000"/>
            </a:pPr>
            <a:endParaRPr sz="2400" dirty="0">
              <a:latin typeface="Helvetica Neue"/>
              <a:cs typeface="Helvetica Neue"/>
            </a:endParaRPr>
          </a:p>
          <a:p>
            <a:pPr marL="0" indent="0" algn="ctr" defTabSz="288712">
              <a:spcBef>
                <a:spcPts val="0"/>
              </a:spcBef>
              <a:buSzTx/>
              <a:buNone/>
              <a:defRPr sz="2000"/>
            </a:pPr>
            <a:r>
              <a:rPr sz="2400" dirty="0">
                <a:latin typeface="Helvetica Neue"/>
                <a:cs typeface="Helvetica Neue"/>
              </a:rPr>
              <a:t> Communicate board action outside of board meetings  </a:t>
            </a:r>
          </a:p>
          <a:p>
            <a:pPr marL="0" indent="0" algn="ctr" defTabSz="288712">
              <a:spcBef>
                <a:spcPts val="0"/>
              </a:spcBef>
              <a:buSzTx/>
              <a:buNone/>
              <a:defRPr sz="2000"/>
            </a:pPr>
            <a:r>
              <a:rPr sz="2400" dirty="0">
                <a:latin typeface="Helvetica Neue"/>
                <a:cs typeface="Helvetica Neue"/>
              </a:rPr>
              <a:t> with </a:t>
            </a:r>
            <a:r>
              <a:rPr sz="2400" b="1" dirty="0">
                <a:latin typeface="Helvetica Neue"/>
                <a:cs typeface="Helvetica Neue"/>
              </a:rPr>
              <a:t>unified</a:t>
            </a:r>
            <a:r>
              <a:rPr sz="2400" dirty="0">
                <a:latin typeface="Helvetica Neue"/>
                <a:cs typeface="Helvetica Neue"/>
              </a:rPr>
              <a:t> support!</a:t>
            </a:r>
            <a:r>
              <a:rPr lang="en-US" sz="2400" dirty="0">
                <a:latin typeface="Helvetica Neue"/>
                <a:cs typeface="Helvetica Neue"/>
              </a:rPr>
              <a:t> </a:t>
            </a:r>
            <a:r>
              <a:rPr lang="en-US" sz="2400" b="1" dirty="0">
                <a:latin typeface="Helvetica Neue"/>
                <a:cs typeface="Helvetica Neue"/>
              </a:rPr>
              <a:t>Accept</a:t>
            </a:r>
            <a:r>
              <a:rPr lang="en-US" sz="2400" dirty="0">
                <a:latin typeface="Helvetica Neue"/>
                <a:cs typeface="Helvetica Neue"/>
              </a:rPr>
              <a:t> board decisions...! (“It’s OK!”)</a:t>
            </a:r>
          </a:p>
          <a:p>
            <a:pPr marL="0" indent="0" algn="ctr" defTabSz="288712">
              <a:spcBef>
                <a:spcPts val="0"/>
              </a:spcBef>
              <a:buSzTx/>
              <a:buNone/>
              <a:defRPr sz="2000"/>
            </a:pPr>
            <a:endParaRPr lang="en-US" sz="2400" dirty="0">
              <a:latin typeface="Helvetica Neue"/>
              <a:cs typeface="Helvetica Neue"/>
            </a:endParaRPr>
          </a:p>
          <a:p>
            <a:pPr marL="0" indent="0" algn="ctr" defTabSz="288712">
              <a:spcBef>
                <a:spcPts val="0"/>
              </a:spcBef>
              <a:buSzTx/>
              <a:buNone/>
              <a:defRPr sz="2000"/>
            </a:pPr>
            <a:endParaRPr sz="2400" dirty="0">
              <a:latin typeface="Helvetica Neue"/>
              <a:cs typeface="Helvetica Neue"/>
            </a:endParaRPr>
          </a:p>
          <a:p>
            <a:pPr marL="0" indent="0" algn="ctr" defTabSz="288712">
              <a:spcBef>
                <a:spcPts val="0"/>
              </a:spcBef>
              <a:buSzTx/>
              <a:buNone/>
              <a:defRPr sz="2000"/>
            </a:pPr>
            <a:r>
              <a:rPr sz="2400" dirty="0">
                <a:latin typeface="Helvetica Neue"/>
                <a:cs typeface="Helvetica Neue"/>
              </a:rPr>
              <a:t>Keep confidential conversations,</a:t>
            </a:r>
          </a:p>
          <a:p>
            <a:pPr marL="0" indent="0" algn="ctr" defTabSz="288712">
              <a:spcBef>
                <a:spcPts val="0"/>
              </a:spcBef>
              <a:buSzTx/>
              <a:buNone/>
              <a:defRPr sz="2000" b="1"/>
            </a:pPr>
            <a:r>
              <a:rPr sz="2400" dirty="0">
                <a:latin typeface="Helvetica Neue"/>
                <a:cs typeface="Helvetica Neue"/>
              </a:rPr>
              <a:t> CONFIDENTIAL!</a:t>
            </a:r>
          </a:p>
          <a:p>
            <a:pPr marL="0" indent="0" algn="ctr" defTabSz="288712">
              <a:spcBef>
                <a:spcPts val="0"/>
              </a:spcBef>
              <a:buSzTx/>
              <a:buNone/>
              <a:defRPr sz="2000"/>
            </a:pPr>
            <a:endParaRPr lang="en-US" sz="2400" dirty="0">
              <a:latin typeface="Helvetica Neue"/>
              <a:cs typeface="Helvetica Neue"/>
            </a:endParaRPr>
          </a:p>
          <a:p>
            <a:pPr marL="0" indent="0" algn="ctr" defTabSz="288712">
              <a:spcBef>
                <a:spcPts val="0"/>
              </a:spcBef>
              <a:buSzTx/>
              <a:buNone/>
              <a:defRPr sz="2000"/>
            </a:pPr>
            <a:endParaRPr sz="2400" dirty="0">
              <a:latin typeface="Helvetica Neue"/>
              <a:cs typeface="Helvetica Neue"/>
            </a:endParaRPr>
          </a:p>
          <a:p>
            <a:pPr marL="0" indent="0" algn="ctr" defTabSz="288712">
              <a:spcBef>
                <a:spcPts val="0"/>
              </a:spcBef>
              <a:buSzTx/>
              <a:buNone/>
              <a:defRPr sz="2000"/>
            </a:pPr>
            <a:r>
              <a:rPr sz="2400" b="1" dirty="0">
                <a:latin typeface="Helvetica Neue"/>
                <a:cs typeface="Helvetica Neue"/>
              </a:rPr>
              <a:t>“Guard</a:t>
            </a:r>
            <a:r>
              <a:rPr sz="2400" dirty="0">
                <a:latin typeface="Helvetica Neue"/>
                <a:cs typeface="Helvetica Neue"/>
              </a:rPr>
              <a:t> your heart and </a:t>
            </a:r>
            <a:r>
              <a:rPr sz="2400" b="1" dirty="0">
                <a:latin typeface="Helvetica Neue"/>
                <a:cs typeface="Helvetica Neue"/>
              </a:rPr>
              <a:t>guard</a:t>
            </a:r>
            <a:r>
              <a:rPr sz="2400" dirty="0">
                <a:latin typeface="Helvetica Neue"/>
                <a:cs typeface="Helvetica Neue"/>
              </a:rPr>
              <a:t> your</a:t>
            </a:r>
            <a:r>
              <a:rPr sz="2400" b="1" dirty="0">
                <a:latin typeface="Helvetica Neue"/>
                <a:cs typeface="Helvetica Neue"/>
              </a:rPr>
              <a:t> </a:t>
            </a:r>
            <a:r>
              <a:rPr sz="2400" dirty="0">
                <a:latin typeface="Helvetica Neue"/>
                <a:cs typeface="Helvetica Neue"/>
              </a:rPr>
              <a:t>word!”</a:t>
            </a:r>
            <a:endParaRPr lang="en-US" sz="2400" dirty="0">
              <a:latin typeface="Helvetica Neue"/>
              <a:cs typeface="Helvetica Neue"/>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6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65">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65">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165">
                                            <p:txEl>
                                              <p:pRg st="8" end="8"/>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65">
                                            <p:txEl>
                                              <p:pRg st="9" end="9"/>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16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6" name="Our Christian Identity:…"/>
          <p:cNvSpPr txBox="1">
            <a:spLocks noGrp="1"/>
          </p:cNvSpPr>
          <p:nvPr>
            <p:ph type="title"/>
          </p:nvPr>
        </p:nvSpPr>
        <p:spPr>
          <a:xfrm>
            <a:off x="617999" y="386015"/>
            <a:ext cx="7908002" cy="5117817"/>
          </a:xfrm>
          <a:prstGeom prst="rect">
            <a:avLst/>
          </a:prstGeom>
        </p:spPr>
        <p:txBody>
          <a:bodyPr>
            <a:normAutofit/>
          </a:bodyPr>
          <a:lstStyle/>
          <a:p>
            <a:pPr defTabSz="227584">
              <a:defRPr sz="2048" cap="none">
                <a:latin typeface="Helvetica Neue"/>
                <a:ea typeface="Helvetica Neue"/>
                <a:cs typeface="Helvetica Neue"/>
                <a:sym typeface="Helvetica Neue"/>
              </a:defRPr>
            </a:pPr>
            <a:r>
              <a:rPr lang="en-US" sz="2800" dirty="0"/>
              <a:t>As</a:t>
            </a:r>
            <a:r>
              <a:rPr sz="2800" dirty="0"/>
              <a:t> </a:t>
            </a:r>
            <a:r>
              <a:rPr sz="2800" i="1" dirty="0"/>
              <a:t>Christian</a:t>
            </a:r>
            <a:r>
              <a:rPr sz="2800" dirty="0"/>
              <a:t> </a:t>
            </a:r>
            <a:r>
              <a:rPr lang="en-US" sz="2800" dirty="0"/>
              <a:t>leaders,</a:t>
            </a:r>
            <a:r>
              <a:rPr sz="2800" dirty="0"/>
              <a:t> </a:t>
            </a:r>
          </a:p>
          <a:p>
            <a:pPr defTabSz="227584">
              <a:defRPr sz="2048" cap="none">
                <a:latin typeface="Helvetica Neue"/>
                <a:ea typeface="Helvetica Neue"/>
                <a:cs typeface="Helvetica Neue"/>
                <a:sym typeface="Helvetica Neue"/>
              </a:defRPr>
            </a:pPr>
            <a:endParaRPr dirty="0"/>
          </a:p>
          <a:p>
            <a:pPr defTabSz="227584">
              <a:defRPr sz="2048" cap="none">
                <a:latin typeface="Helvetica Neue"/>
                <a:ea typeface="Helvetica Neue"/>
                <a:cs typeface="Helvetica Neue"/>
                <a:sym typeface="Helvetica Neue"/>
              </a:defRPr>
            </a:pPr>
            <a:r>
              <a:rPr lang="en-US" sz="2400" dirty="0"/>
              <a:t>w</a:t>
            </a:r>
            <a:r>
              <a:rPr sz="2400" dirty="0"/>
              <a:t>e can serve as </a:t>
            </a:r>
            <a:r>
              <a:rPr sz="2400" i="1" dirty="0"/>
              <a:t>decisive</a:t>
            </a:r>
            <a:r>
              <a:rPr sz="2400" dirty="0"/>
              <a:t> and </a:t>
            </a:r>
            <a:r>
              <a:rPr sz="2400" i="1" dirty="0"/>
              <a:t>faithful</a:t>
            </a:r>
            <a:r>
              <a:rPr sz="2400" dirty="0"/>
              <a:t> leaders </a:t>
            </a:r>
          </a:p>
          <a:p>
            <a:pPr defTabSz="227584">
              <a:defRPr sz="2048" cap="none">
                <a:latin typeface="Helvetica Neue"/>
                <a:ea typeface="Helvetica Neue"/>
                <a:cs typeface="Helvetica Neue"/>
                <a:sym typeface="Helvetica Neue"/>
              </a:defRPr>
            </a:pPr>
            <a:endParaRPr sz="2400" dirty="0"/>
          </a:p>
          <a:p>
            <a:pPr defTabSz="227584">
              <a:defRPr sz="2048" cap="none">
                <a:latin typeface="Helvetica Neue"/>
                <a:ea typeface="Helvetica Neue"/>
                <a:cs typeface="Helvetica Neue"/>
                <a:sym typeface="Helvetica Neue"/>
              </a:defRPr>
            </a:pPr>
            <a:r>
              <a:rPr sz="2400" dirty="0"/>
              <a:t>with </a:t>
            </a:r>
            <a:r>
              <a:rPr sz="2400" i="1" dirty="0"/>
              <a:t>integrity</a:t>
            </a:r>
            <a:r>
              <a:rPr sz="2400" dirty="0"/>
              <a:t> and </a:t>
            </a:r>
            <a:r>
              <a:rPr sz="2400" i="1" dirty="0"/>
              <a:t>grace</a:t>
            </a:r>
            <a:r>
              <a:rPr sz="2400" dirty="0"/>
              <a:t> </a:t>
            </a:r>
          </a:p>
          <a:p>
            <a:pPr defTabSz="227584">
              <a:defRPr sz="2048" cap="none">
                <a:latin typeface="Helvetica Neue"/>
                <a:ea typeface="Helvetica Neue"/>
                <a:cs typeface="Helvetica Neue"/>
                <a:sym typeface="Helvetica Neue"/>
              </a:defRPr>
            </a:pPr>
            <a:endParaRPr sz="2400" dirty="0"/>
          </a:p>
          <a:p>
            <a:pPr defTabSz="227584">
              <a:defRPr sz="2048" cap="none">
                <a:latin typeface="Helvetica Neue"/>
                <a:ea typeface="Helvetica Neue"/>
                <a:cs typeface="Helvetica Neue"/>
                <a:sym typeface="Helvetica Neue"/>
              </a:defRPr>
            </a:pPr>
            <a:r>
              <a:rPr sz="2400" dirty="0"/>
              <a:t>as our </a:t>
            </a:r>
            <a:r>
              <a:rPr sz="2400" i="1" dirty="0"/>
              <a:t>testimony of faith </a:t>
            </a:r>
          </a:p>
          <a:p>
            <a:pPr defTabSz="227584">
              <a:defRPr sz="2048" cap="none">
                <a:latin typeface="Helvetica Neue"/>
                <a:ea typeface="Helvetica Neue"/>
                <a:cs typeface="Helvetica Neue"/>
                <a:sym typeface="Helvetica Neue"/>
              </a:defRPr>
            </a:pPr>
            <a:endParaRPr sz="2400" i="1" dirty="0"/>
          </a:p>
          <a:p>
            <a:pPr defTabSz="227584">
              <a:defRPr sz="2048" cap="none">
                <a:latin typeface="Helvetica Neue"/>
                <a:ea typeface="Helvetica Neue"/>
                <a:cs typeface="Helvetica Neue"/>
                <a:sym typeface="Helvetica Neue"/>
              </a:defRPr>
            </a:pPr>
            <a:r>
              <a:rPr sz="2400" i="1" dirty="0"/>
              <a:t>and growth in grace</a:t>
            </a:r>
          </a:p>
          <a:p>
            <a:pPr defTabSz="227584">
              <a:defRPr sz="2048" cap="none">
                <a:latin typeface="Helvetica Neue"/>
                <a:ea typeface="Helvetica Neue"/>
                <a:cs typeface="Helvetica Neue"/>
                <a:sym typeface="Helvetica Neue"/>
              </a:defRPr>
            </a:pPr>
            <a:endParaRPr sz="2400" i="1" dirty="0"/>
          </a:p>
          <a:p>
            <a:pPr defTabSz="227584">
              <a:defRPr sz="2048" cap="none">
                <a:latin typeface="Helvetica Neue"/>
                <a:ea typeface="Helvetica Neue"/>
                <a:cs typeface="Helvetica Neue"/>
                <a:sym typeface="Helvetica Neue"/>
              </a:defRPr>
            </a:pPr>
            <a:r>
              <a:rPr sz="2400" i="1" dirty="0"/>
              <a:t>continually transform </a:t>
            </a:r>
            <a:r>
              <a:rPr sz="2400" dirty="0"/>
              <a:t>the way </a:t>
            </a:r>
          </a:p>
          <a:p>
            <a:pPr defTabSz="227584">
              <a:defRPr sz="2048" cap="none">
                <a:latin typeface="Helvetica Neue"/>
                <a:ea typeface="Helvetica Neue"/>
                <a:cs typeface="Helvetica Neue"/>
                <a:sym typeface="Helvetica Neue"/>
              </a:defRPr>
            </a:pPr>
            <a:endParaRPr sz="2400" dirty="0"/>
          </a:p>
          <a:p>
            <a:pPr defTabSz="227584">
              <a:defRPr sz="2048" cap="none">
                <a:latin typeface="Helvetica Neue"/>
                <a:ea typeface="Helvetica Neue"/>
                <a:cs typeface="Helvetica Neue"/>
                <a:sym typeface="Helvetica Neue"/>
              </a:defRPr>
            </a:pPr>
            <a:r>
              <a:rPr sz="2400" dirty="0"/>
              <a:t>we live in and </a:t>
            </a:r>
            <a:r>
              <a:rPr sz="2400" i="1" dirty="0"/>
              <a:t>lead</a:t>
            </a:r>
            <a:r>
              <a:rPr sz="2400" dirty="0"/>
              <a:t> </a:t>
            </a:r>
            <a:r>
              <a:rPr lang="en-US" sz="2400" dirty="0"/>
              <a:t>our</a:t>
            </a:r>
            <a:r>
              <a:rPr sz="2400" dirty="0"/>
              <a:t> faith communit</a:t>
            </a:r>
            <a:r>
              <a:rPr lang="en-US" sz="2400" dirty="0"/>
              <a:t>ies</a:t>
            </a:r>
            <a:r>
              <a:rPr sz="2400" dirty="0"/>
              <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sz="2600" dirty="0"/>
              <a:t>Focus on Confidentiality and Courageous Conversations </a:t>
            </a:r>
          </a:p>
        </p:txBody>
      </p:sp>
      <p:sp>
        <p:nvSpPr>
          <p:cNvPr id="165" name="Text Placeholder 2"/>
          <p:cNvSpPr txBox="1">
            <a:spLocks noGrp="1"/>
          </p:cNvSpPr>
          <p:nvPr>
            <p:ph type="body" idx="1"/>
          </p:nvPr>
        </p:nvSpPr>
        <p:spPr>
          <a:xfrm>
            <a:off x="0" y="836956"/>
            <a:ext cx="9143999" cy="5007315"/>
          </a:xfrm>
          <a:prstGeom prst="rect">
            <a:avLst/>
          </a:prstGeom>
        </p:spPr>
        <p:txBody>
          <a:bodyPr>
            <a:normAutofit fontScale="92500" lnSpcReduction="10000"/>
          </a:bodyPr>
          <a:lstStyle/>
          <a:p>
            <a:pPr marL="0" indent="0" algn="ctr">
              <a:lnSpc>
                <a:spcPct val="90000"/>
              </a:lnSpc>
              <a:buSzTx/>
              <a:buNone/>
              <a:defRPr sz="1700" b="1"/>
            </a:pPr>
            <a:r>
              <a:rPr lang="en-US" sz="2400" i="1" dirty="0"/>
              <a:t> Questions regarding “courageous conversations”</a:t>
            </a:r>
          </a:p>
          <a:p>
            <a:pPr marL="0" indent="0" algn="ctr">
              <a:lnSpc>
                <a:spcPct val="90000"/>
              </a:lnSpc>
              <a:buSzTx/>
              <a:buNone/>
              <a:defRPr sz="1700" b="1"/>
            </a:pPr>
            <a:r>
              <a:rPr lang="en-US" sz="2200" i="1" dirty="0"/>
              <a:t> </a:t>
            </a:r>
          </a:p>
          <a:p>
            <a:pPr marL="0" indent="0" algn="ctr" defTabSz="288712">
              <a:spcBef>
                <a:spcPts val="0"/>
              </a:spcBef>
              <a:buSzTx/>
              <a:buNone/>
              <a:defRPr sz="2000"/>
            </a:pPr>
            <a:endParaRPr lang="en-US" sz="2200" dirty="0"/>
          </a:p>
          <a:p>
            <a:pPr marL="0" indent="0" algn="ctr" defTabSz="288712">
              <a:spcBef>
                <a:spcPts val="0"/>
              </a:spcBef>
              <a:buSzTx/>
              <a:buNone/>
              <a:defRPr sz="2000"/>
            </a:pPr>
            <a:r>
              <a:rPr lang="en-US" sz="2200" dirty="0">
                <a:latin typeface="Helvetica Neue"/>
                <a:cs typeface="Helvetica Neue"/>
              </a:rPr>
              <a:t> </a:t>
            </a:r>
            <a:r>
              <a:rPr lang="en-US" sz="2200" b="1" dirty="0">
                <a:latin typeface="Helvetica Neue"/>
                <a:cs typeface="Helvetica Neue"/>
              </a:rPr>
              <a:t>Does what I say </a:t>
            </a:r>
            <a:r>
              <a:rPr lang="en-US" sz="2200" b="1" i="1" dirty="0">
                <a:latin typeface="Helvetica Neue"/>
                <a:cs typeface="Helvetica Neue"/>
              </a:rPr>
              <a:t>build up </a:t>
            </a:r>
            <a:r>
              <a:rPr lang="en-US" sz="2200" b="1" dirty="0">
                <a:latin typeface="Helvetica Neue"/>
                <a:cs typeface="Helvetica Neue"/>
              </a:rPr>
              <a:t>or </a:t>
            </a:r>
            <a:r>
              <a:rPr lang="en-US" sz="2200" b="1" i="1" dirty="0">
                <a:latin typeface="Helvetica Neue"/>
                <a:cs typeface="Helvetica Neue"/>
              </a:rPr>
              <a:t>tear down </a:t>
            </a:r>
            <a:r>
              <a:rPr lang="en-US" sz="2200" b="1" dirty="0">
                <a:latin typeface="Helvetica Neue"/>
                <a:cs typeface="Helvetica Neue"/>
              </a:rPr>
              <a:t>the other person?</a:t>
            </a:r>
          </a:p>
          <a:p>
            <a:pPr marL="0" indent="0" algn="ctr" defTabSz="288712">
              <a:spcBef>
                <a:spcPts val="0"/>
              </a:spcBef>
              <a:buSzTx/>
              <a:buNone/>
              <a:defRPr sz="2000"/>
            </a:pPr>
            <a:endParaRPr lang="en-US" sz="2200" b="1" dirty="0">
              <a:latin typeface="Helvetica Neue"/>
              <a:cs typeface="Helvetica Neue"/>
            </a:endParaRPr>
          </a:p>
          <a:p>
            <a:pPr marL="0" lvl="1" indent="630690" algn="ctr">
              <a:lnSpc>
                <a:spcPct val="90000"/>
              </a:lnSpc>
              <a:buSzTx/>
              <a:buNone/>
              <a:defRPr sz="1500"/>
            </a:pPr>
            <a:r>
              <a:rPr lang="en-US" sz="2200" b="1" dirty="0">
                <a:latin typeface="Helvetica Neue"/>
                <a:cs typeface="Helvetica Neue"/>
              </a:rPr>
              <a:t>Would I say what I am saying </a:t>
            </a:r>
            <a:r>
              <a:rPr lang="en-US" sz="2200" b="1" i="1" dirty="0">
                <a:latin typeface="Helvetica Neue"/>
                <a:cs typeface="Helvetica Neue"/>
              </a:rPr>
              <a:t>directly</a:t>
            </a:r>
            <a:r>
              <a:rPr lang="en-US" sz="2200" b="1" dirty="0">
                <a:latin typeface="Helvetica Neue"/>
                <a:cs typeface="Helvetica Neue"/>
              </a:rPr>
              <a:t> to the person involved?</a:t>
            </a:r>
          </a:p>
          <a:p>
            <a:pPr marL="0" lvl="1" indent="630690" algn="ctr">
              <a:lnSpc>
                <a:spcPct val="90000"/>
              </a:lnSpc>
              <a:buSzTx/>
              <a:buNone/>
              <a:defRPr sz="1500"/>
            </a:pPr>
            <a:r>
              <a:rPr lang="en-US" sz="2200" b="1" dirty="0">
                <a:latin typeface="Helvetica Neue"/>
                <a:cs typeface="Helvetica Neue"/>
              </a:rPr>
              <a:t> </a:t>
            </a:r>
          </a:p>
          <a:p>
            <a:pPr marL="0" lvl="1" indent="630690" algn="ctr">
              <a:lnSpc>
                <a:spcPct val="90000"/>
              </a:lnSpc>
              <a:buSzTx/>
              <a:buNone/>
              <a:defRPr sz="1500"/>
            </a:pPr>
            <a:r>
              <a:rPr lang="en-US" sz="2200" b="1" dirty="0">
                <a:latin typeface="Helvetica Neue"/>
                <a:cs typeface="Helvetica Neue"/>
              </a:rPr>
              <a:t>Do I know </a:t>
            </a:r>
            <a:r>
              <a:rPr lang="en-US" sz="2200" b="1" i="1" dirty="0">
                <a:latin typeface="Helvetica Neue"/>
                <a:cs typeface="Helvetica Neue"/>
              </a:rPr>
              <a:t>all</a:t>
            </a:r>
            <a:r>
              <a:rPr lang="en-US" sz="2200" b="1" dirty="0">
                <a:latin typeface="Helvetica Neue"/>
                <a:cs typeface="Helvetica Neue"/>
              </a:rPr>
              <a:t> the facts or am I responding on the basis of half-truths, partial facts or limited information?</a:t>
            </a:r>
          </a:p>
          <a:p>
            <a:pPr marL="0" lvl="1" indent="630690" algn="ctr">
              <a:lnSpc>
                <a:spcPct val="90000"/>
              </a:lnSpc>
              <a:buSzTx/>
              <a:buNone/>
              <a:defRPr sz="1500"/>
            </a:pPr>
            <a:r>
              <a:rPr lang="en-US" sz="2200" b="1" dirty="0">
                <a:latin typeface="Helvetica Neue"/>
                <a:cs typeface="Helvetica Neue"/>
              </a:rPr>
              <a:t> </a:t>
            </a:r>
          </a:p>
          <a:p>
            <a:pPr marL="0" lvl="1" indent="630690" algn="ctr">
              <a:lnSpc>
                <a:spcPct val="90000"/>
              </a:lnSpc>
              <a:buSzTx/>
              <a:buNone/>
              <a:defRPr sz="1500"/>
            </a:pPr>
            <a:r>
              <a:rPr lang="en-US" sz="2200" b="1" dirty="0">
                <a:latin typeface="Helvetica Neue"/>
                <a:cs typeface="Helvetica Neue"/>
              </a:rPr>
              <a:t>Is my response triggered more by</a:t>
            </a:r>
            <a:r>
              <a:rPr lang="en-US" sz="2200" b="1" i="1" dirty="0">
                <a:latin typeface="Helvetica Neue"/>
                <a:cs typeface="Helvetica Neue"/>
              </a:rPr>
              <a:t> emotion</a:t>
            </a:r>
            <a:r>
              <a:rPr lang="en-US" sz="2200" b="1" dirty="0">
                <a:latin typeface="Helvetica Neue"/>
                <a:cs typeface="Helvetica Neue"/>
              </a:rPr>
              <a:t> than by reason?</a:t>
            </a:r>
          </a:p>
          <a:p>
            <a:pPr marL="0" lvl="1" indent="630690" algn="ctr">
              <a:lnSpc>
                <a:spcPct val="90000"/>
              </a:lnSpc>
              <a:buSzTx/>
              <a:buNone/>
              <a:defRPr sz="1500"/>
            </a:pPr>
            <a:endParaRPr lang="en-US" sz="2200" b="1" dirty="0">
              <a:latin typeface="Helvetica Neue"/>
              <a:cs typeface="Helvetica Neue"/>
            </a:endParaRPr>
          </a:p>
          <a:p>
            <a:pPr marL="0" lvl="1" indent="630690" algn="ctr">
              <a:lnSpc>
                <a:spcPct val="90000"/>
              </a:lnSpc>
              <a:buSzTx/>
              <a:buNone/>
              <a:defRPr sz="1500"/>
            </a:pPr>
            <a:r>
              <a:rPr lang="en-US" sz="2200" b="1" dirty="0">
                <a:latin typeface="Helvetica Neue"/>
                <a:cs typeface="Helvetica Neue"/>
              </a:rPr>
              <a:t> Is the issue really deserving the </a:t>
            </a:r>
            <a:r>
              <a:rPr lang="en-US" sz="2200" b="1" i="1" dirty="0">
                <a:latin typeface="Helvetica Neue"/>
                <a:cs typeface="Helvetica Neue"/>
              </a:rPr>
              <a:t>energy </a:t>
            </a:r>
            <a:r>
              <a:rPr lang="en-US" sz="2200" b="1" dirty="0">
                <a:latin typeface="Helvetica Neue"/>
                <a:cs typeface="Helvetica Neue"/>
              </a:rPr>
              <a:t>that I am giving it?</a:t>
            </a:r>
          </a:p>
          <a:p>
            <a:pPr marL="0" lvl="1" indent="630690" algn="ctr">
              <a:lnSpc>
                <a:spcPct val="90000"/>
              </a:lnSpc>
              <a:buSzTx/>
              <a:buNone/>
              <a:defRPr sz="1500"/>
            </a:pPr>
            <a:endParaRPr lang="en-US" sz="2200" b="1" dirty="0">
              <a:latin typeface="Helvetica Neue"/>
              <a:cs typeface="Helvetica Neue"/>
            </a:endParaRPr>
          </a:p>
          <a:p>
            <a:pPr marL="0" lvl="1" indent="630690" algn="ctr">
              <a:lnSpc>
                <a:spcPct val="90000"/>
              </a:lnSpc>
              <a:buSzTx/>
              <a:buNone/>
              <a:defRPr sz="1500"/>
            </a:pPr>
            <a:r>
              <a:rPr lang="en-US" sz="2200" b="1" dirty="0">
                <a:latin typeface="Helvetica Neue"/>
                <a:cs typeface="Helvetica Neue"/>
              </a:rPr>
              <a:t>Can the situation be seen from a </a:t>
            </a:r>
            <a:r>
              <a:rPr lang="en-US" sz="2200" b="1" i="1" dirty="0">
                <a:latin typeface="Helvetica Neue"/>
                <a:cs typeface="Helvetica Neue"/>
              </a:rPr>
              <a:t>different</a:t>
            </a:r>
            <a:r>
              <a:rPr lang="en-US" sz="2200" b="1" dirty="0">
                <a:latin typeface="Helvetica Neue"/>
                <a:cs typeface="Helvetica Neue"/>
              </a:rPr>
              <a:t> perspective?</a:t>
            </a:r>
          </a:p>
          <a:p>
            <a:pPr marL="0" indent="0" algn="ctr" defTabSz="288712">
              <a:spcBef>
                <a:spcPts val="0"/>
              </a:spcBef>
              <a:buSzTx/>
              <a:buNone/>
              <a:defRPr sz="2000"/>
            </a:pPr>
            <a:endParaRPr lang="en-US" dirty="0"/>
          </a:p>
          <a:p>
            <a:pPr marL="0" indent="0" algn="ctr" defTabSz="288712">
              <a:spcBef>
                <a:spcPts val="0"/>
              </a:spcBef>
              <a:buSzTx/>
              <a:buNone/>
              <a:defRPr sz="2000"/>
            </a:pPr>
            <a:endParaRPr lang="en-US" sz="2000" b="1" dirty="0"/>
          </a:p>
        </p:txBody>
      </p:sp>
    </p:spTree>
    <p:extLst>
      <p:ext uri="{BB962C8B-B14F-4D97-AF65-F5344CB8AC3E}">
        <p14:creationId xmlns:p14="http://schemas.microsoft.com/office/powerpoint/2010/main" val="29152593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6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65">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6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65">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65">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65">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65">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165">
                                            <p:txEl>
                                              <p:pRg st="9" end="9"/>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65">
                                            <p:txEl>
                                              <p:pRg st="11" end="1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16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sz="2600" dirty="0"/>
              <a:t>Focus on Confidentiality and Courageous Conversations </a:t>
            </a:r>
          </a:p>
        </p:txBody>
      </p:sp>
      <p:sp>
        <p:nvSpPr>
          <p:cNvPr id="165" name="Text Placeholder 2"/>
          <p:cNvSpPr txBox="1">
            <a:spLocks noGrp="1"/>
          </p:cNvSpPr>
          <p:nvPr>
            <p:ph type="body" idx="1"/>
          </p:nvPr>
        </p:nvSpPr>
        <p:spPr>
          <a:xfrm>
            <a:off x="0" y="733268"/>
            <a:ext cx="9143999" cy="5325848"/>
          </a:xfrm>
          <a:prstGeom prst="rect">
            <a:avLst/>
          </a:prstGeom>
        </p:spPr>
        <p:txBody>
          <a:bodyPr>
            <a:normAutofit/>
          </a:bodyPr>
          <a:lstStyle/>
          <a:p>
            <a:pPr marL="0" indent="0" algn="ctr" defTabSz="288712">
              <a:spcBef>
                <a:spcPts val="0"/>
              </a:spcBef>
              <a:buSzTx/>
              <a:buNone/>
              <a:defRPr sz="2000"/>
            </a:pPr>
            <a:r>
              <a:rPr lang="en-US" sz="2300" b="1" i="1" dirty="0"/>
              <a:t>Insights on “courageous conversations” from Romans 15:7</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a:t>	1. Good and godly people often see things differently.</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a:t>	2. Many issues over which we experience conflict are culturally, 	ethnically, local community, even family-based, </a:t>
            </a:r>
          </a:p>
          <a:p>
            <a:pPr marL="0" indent="0" algn="ctr" defTabSz="288712">
              <a:spcBef>
                <a:spcPts val="0"/>
              </a:spcBef>
              <a:buSzTx/>
              <a:buNone/>
              <a:defRPr sz="2000"/>
            </a:pPr>
            <a:r>
              <a:rPr lang="en-US" sz="2000" b="1" i="1" dirty="0"/>
              <a:t>and not a violation of scripture.</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a:t>	3. Differences that divide us have the potential to alienate members of 	the body of Christ and to impact negatively the 	work of God.</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a:t>	4. Respecting those who differ with us is to love them </a:t>
            </a:r>
          </a:p>
          <a:p>
            <a:pPr marL="0" indent="0" algn="ctr" defTabSz="288712">
              <a:spcBef>
                <a:spcPts val="0"/>
              </a:spcBef>
              <a:buSzTx/>
              <a:buNone/>
              <a:defRPr sz="2000"/>
            </a:pPr>
            <a:r>
              <a:rPr lang="en-US" sz="2000" b="1" i="1" dirty="0"/>
              <a:t>as God loves them.</a:t>
            </a:r>
          </a:p>
          <a:p>
            <a:pPr marL="0" indent="0" algn="ctr" defTabSz="288712">
              <a:spcBef>
                <a:spcPts val="0"/>
              </a:spcBef>
              <a:buSzTx/>
              <a:buNone/>
              <a:defRPr sz="2000"/>
            </a:pPr>
            <a:endParaRPr lang="en-US" sz="2000" b="1" i="1" dirty="0"/>
          </a:p>
          <a:p>
            <a:pPr marL="0" indent="0" algn="ctr" defTabSz="288712">
              <a:spcBef>
                <a:spcPts val="0"/>
              </a:spcBef>
              <a:buSzTx/>
              <a:buNone/>
              <a:defRPr sz="2000"/>
            </a:pPr>
            <a:r>
              <a:rPr lang="en-US" sz="2000" b="1" i="1" dirty="0"/>
              <a:t>		        5.  Acceptance of others implies that we can learn from them.</a:t>
            </a:r>
          </a:p>
        </p:txBody>
      </p:sp>
    </p:spTree>
    <p:extLst>
      <p:ext uri="{BB962C8B-B14F-4D97-AF65-F5344CB8AC3E}">
        <p14:creationId xmlns:p14="http://schemas.microsoft.com/office/powerpoint/2010/main" val="376079432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65">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65">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65">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65">
                                            <p:txEl>
                                              <p:pRg st="7" end="7"/>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65">
                                            <p:txEl>
                                              <p:pRg st="9" end="9"/>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165">
                                            <p:txEl>
                                              <p:pRg st="10" end="1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16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sz="2600" dirty="0"/>
              <a:t>Focus on Confidentiality and Courageous Conversations </a:t>
            </a:r>
          </a:p>
        </p:txBody>
      </p:sp>
      <p:sp>
        <p:nvSpPr>
          <p:cNvPr id="165" name="Text Placeholder 2"/>
          <p:cNvSpPr txBox="1">
            <a:spLocks noGrp="1"/>
          </p:cNvSpPr>
          <p:nvPr>
            <p:ph type="body" idx="1"/>
          </p:nvPr>
        </p:nvSpPr>
        <p:spPr>
          <a:xfrm>
            <a:off x="0" y="1443030"/>
            <a:ext cx="9143999" cy="4799242"/>
          </a:xfrm>
          <a:prstGeom prst="rect">
            <a:avLst/>
          </a:prstGeom>
        </p:spPr>
        <p:txBody>
          <a:bodyPr>
            <a:normAutofit/>
          </a:bodyPr>
          <a:lstStyle/>
          <a:p>
            <a:pPr marL="0" indent="0" algn="ctr" defTabSz="288712">
              <a:spcBef>
                <a:spcPts val="0"/>
              </a:spcBef>
              <a:buSzTx/>
              <a:buNone/>
              <a:defRPr sz="2000"/>
            </a:pPr>
            <a:endParaRPr lang="en-US" sz="2000" b="1" dirty="0"/>
          </a:p>
          <a:p>
            <a:pPr marL="0" indent="0" algn="ctr" defTabSz="288712">
              <a:spcBef>
                <a:spcPts val="0"/>
              </a:spcBef>
              <a:buSzTx/>
              <a:buNone/>
              <a:defRPr sz="2000"/>
            </a:pPr>
            <a:r>
              <a:rPr lang="en-US" sz="2000" b="1" dirty="0">
                <a:latin typeface="Helvetica Neue"/>
                <a:cs typeface="Helvetica Neue"/>
              </a:rPr>
              <a:t>GROUP DISCUSSION:</a:t>
            </a:r>
          </a:p>
          <a:p>
            <a:pPr marL="0" indent="0" algn="ctr" defTabSz="288712">
              <a:spcBef>
                <a:spcPts val="0"/>
              </a:spcBef>
              <a:buSzTx/>
              <a:buNone/>
              <a:defRPr sz="2000"/>
            </a:pPr>
            <a:endParaRPr lang="en-US" sz="2000" b="1" dirty="0">
              <a:latin typeface="Helvetica Neue"/>
              <a:cs typeface="Helvetica Neue"/>
            </a:endParaRPr>
          </a:p>
          <a:p>
            <a:pPr marL="0" indent="0" algn="ctr" defTabSz="288712">
              <a:spcBef>
                <a:spcPts val="0"/>
              </a:spcBef>
              <a:buSzTx/>
              <a:buNone/>
              <a:defRPr sz="2000"/>
            </a:pPr>
            <a:r>
              <a:rPr lang="en-US" sz="2000" b="1" dirty="0">
                <a:latin typeface="Helvetica Neue"/>
                <a:cs typeface="Helvetica Neue"/>
              </a:rPr>
              <a:t>REVIEW THE GUIDANCE IN EPHESIANS 4</a:t>
            </a:r>
          </a:p>
          <a:p>
            <a:pPr marL="0" indent="0" algn="ctr" defTabSz="288712">
              <a:spcBef>
                <a:spcPts val="0"/>
              </a:spcBef>
              <a:buSzTx/>
              <a:buNone/>
              <a:defRPr sz="2000"/>
            </a:pPr>
            <a:endParaRPr lang="en-US" sz="2000" b="1" dirty="0">
              <a:latin typeface="Helvetica Neue"/>
              <a:cs typeface="Helvetica Neue"/>
            </a:endParaRPr>
          </a:p>
          <a:p>
            <a:pPr marL="0" indent="0" algn="ctr" defTabSz="288712">
              <a:spcBef>
                <a:spcPts val="0"/>
              </a:spcBef>
              <a:buSzTx/>
              <a:buNone/>
              <a:defRPr sz="2000"/>
            </a:pPr>
            <a:r>
              <a:rPr lang="en-US" sz="2000" b="1" dirty="0">
                <a:latin typeface="Helvetica Neue"/>
                <a:cs typeface="Helvetica Neue"/>
              </a:rPr>
              <a:t> REGARDING </a:t>
            </a:r>
            <a:r>
              <a:rPr lang="en-US" sz="2000" b="1" i="1" dirty="0">
                <a:latin typeface="Helvetica Neue"/>
                <a:cs typeface="Helvetica Neue"/>
              </a:rPr>
              <a:t>WHEN</a:t>
            </a:r>
          </a:p>
          <a:p>
            <a:pPr marL="0" indent="0" algn="ctr" defTabSz="288712">
              <a:spcBef>
                <a:spcPts val="0"/>
              </a:spcBef>
              <a:buSzTx/>
              <a:buNone/>
              <a:defRPr sz="2000"/>
            </a:pPr>
            <a:r>
              <a:rPr lang="en-US" sz="2000" b="1" i="1" dirty="0">
                <a:latin typeface="Helvetica Neue"/>
                <a:cs typeface="Helvetica Neue"/>
              </a:rPr>
              <a:t> </a:t>
            </a:r>
          </a:p>
          <a:p>
            <a:pPr marL="0" indent="0" algn="ctr" defTabSz="288712">
              <a:spcBef>
                <a:spcPts val="0"/>
              </a:spcBef>
              <a:buSzTx/>
              <a:buNone/>
              <a:defRPr sz="2000"/>
            </a:pPr>
            <a:r>
              <a:rPr lang="en-US" sz="2000" b="1" dirty="0">
                <a:latin typeface="Helvetica Neue"/>
                <a:cs typeface="Helvetica Neue"/>
              </a:rPr>
              <a:t>WE MUST </a:t>
            </a:r>
            <a:r>
              <a:rPr lang="en-US" sz="2000" b="1" i="1" dirty="0">
                <a:latin typeface="Helvetica Neue"/>
                <a:cs typeface="Helvetica Neue"/>
              </a:rPr>
              <a:t>ENGAGE </a:t>
            </a:r>
            <a:r>
              <a:rPr lang="en-US" sz="2000" b="1" dirty="0">
                <a:latin typeface="Helvetica Neue"/>
                <a:cs typeface="Helvetica Neue"/>
              </a:rPr>
              <a:t> IN</a:t>
            </a:r>
          </a:p>
          <a:p>
            <a:pPr marL="0" indent="0" algn="ctr" defTabSz="288712">
              <a:spcBef>
                <a:spcPts val="0"/>
              </a:spcBef>
              <a:buSzTx/>
              <a:buNone/>
              <a:defRPr sz="2000"/>
            </a:pPr>
            <a:endParaRPr lang="en-US" sz="2000" b="1" dirty="0">
              <a:latin typeface="Helvetica Neue"/>
              <a:cs typeface="Helvetica Neue"/>
            </a:endParaRPr>
          </a:p>
          <a:p>
            <a:pPr marL="0" indent="0" algn="ctr" defTabSz="288712">
              <a:spcBef>
                <a:spcPts val="0"/>
              </a:spcBef>
              <a:buSzTx/>
              <a:buNone/>
              <a:defRPr sz="2000"/>
            </a:pPr>
            <a:r>
              <a:rPr lang="en-US" sz="2000" b="1" dirty="0">
                <a:latin typeface="Helvetica Neue"/>
                <a:cs typeface="Helvetica Neue"/>
              </a:rPr>
              <a:t> “COURAGEOUS CONVERSATIONS! </a:t>
            </a:r>
          </a:p>
          <a:p>
            <a:pPr marL="0" indent="0" algn="ctr">
              <a:lnSpc>
                <a:spcPct val="90000"/>
              </a:lnSpc>
              <a:buSzTx/>
              <a:buNone/>
              <a:defRPr sz="1700" b="1"/>
            </a:pPr>
            <a:endParaRPr lang="en-US" sz="2400" i="1" dirty="0"/>
          </a:p>
          <a:p>
            <a:pPr marL="0" indent="0" algn="ctr">
              <a:lnSpc>
                <a:spcPct val="90000"/>
              </a:lnSpc>
              <a:buSzTx/>
              <a:buNone/>
              <a:defRPr sz="1700" b="1"/>
            </a:pPr>
            <a:endParaRPr lang="en-US" dirty="0"/>
          </a:p>
          <a:p>
            <a:pPr marL="0" indent="0" algn="ctr" defTabSz="288712">
              <a:spcBef>
                <a:spcPts val="0"/>
              </a:spcBef>
              <a:buSzTx/>
              <a:buNone/>
              <a:defRPr sz="2000"/>
            </a:pPr>
            <a:endParaRPr lang="en-US" sz="2000" b="1" dirty="0"/>
          </a:p>
        </p:txBody>
      </p:sp>
    </p:spTree>
    <p:extLst>
      <p:ext uri="{BB962C8B-B14F-4D97-AF65-F5344CB8AC3E}">
        <p14:creationId xmlns:p14="http://schemas.microsoft.com/office/powerpoint/2010/main" val="7941417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6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65">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65">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65">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65">
                                            <p:txEl>
                                              <p:pRg st="7" end="7"/>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7" name="Text Placeholder 2"/>
          <p:cNvSpPr txBox="1">
            <a:spLocks noGrp="1"/>
          </p:cNvSpPr>
          <p:nvPr>
            <p:ph type="body" sz="quarter" idx="1"/>
          </p:nvPr>
        </p:nvSpPr>
        <p:spPr>
          <a:xfrm>
            <a:off x="396589" y="2393775"/>
            <a:ext cx="8350823" cy="1503136"/>
          </a:xfrm>
          <a:prstGeom prst="rect">
            <a:avLst/>
          </a:prstGeom>
        </p:spPr>
        <p:txBody>
          <a:bodyPr>
            <a:normAutofit/>
          </a:bodyPr>
          <a:lstStyle/>
          <a:p>
            <a:pPr marL="0" indent="0" algn="ctr" defTabSz="361416">
              <a:lnSpc>
                <a:spcPct val="81000"/>
              </a:lnSpc>
              <a:spcBef>
                <a:spcPts val="400"/>
              </a:spcBef>
              <a:buSzTx/>
              <a:buNone/>
              <a:defRPr sz="3441" b="1">
                <a:solidFill>
                  <a:schemeClr val="accent2"/>
                </a:solidFill>
              </a:defRPr>
            </a:pPr>
            <a:r>
              <a:rPr sz="2800" dirty="0"/>
              <a:t>The Qualities of Credibility and Humility</a:t>
            </a:r>
          </a:p>
          <a:p>
            <a:pPr marL="0" indent="0" algn="ctr" defTabSz="361416">
              <a:lnSpc>
                <a:spcPct val="81000"/>
              </a:lnSpc>
              <a:spcBef>
                <a:spcPts val="400"/>
              </a:spcBef>
              <a:buSzTx/>
              <a:buNone/>
              <a:defRPr sz="1953"/>
            </a:pPr>
            <a:endParaRPr sz="2200" b="1" i="1" dirty="0"/>
          </a:p>
          <a:p>
            <a:pPr marL="0" indent="0" algn="ctr" defTabSz="361416">
              <a:lnSpc>
                <a:spcPct val="81000"/>
              </a:lnSpc>
              <a:spcBef>
                <a:spcPts val="400"/>
              </a:spcBef>
              <a:buSzTx/>
              <a:buNone/>
              <a:defRPr sz="1953"/>
            </a:pPr>
            <a:r>
              <a:rPr sz="2400" b="1" i="1" dirty="0">
                <a:latin typeface="Helvetica Neue"/>
                <a:cs typeface="Helvetica Neue"/>
              </a:rPr>
              <a:t>“Do I have the ability to do what I say I can do, </a:t>
            </a:r>
          </a:p>
          <a:p>
            <a:pPr marL="0" indent="0" algn="ctr" defTabSz="361416">
              <a:lnSpc>
                <a:spcPct val="81000"/>
              </a:lnSpc>
              <a:spcBef>
                <a:spcPts val="400"/>
              </a:spcBef>
              <a:buSzTx/>
              <a:buNone/>
              <a:defRPr sz="1953"/>
            </a:pPr>
            <a:r>
              <a:rPr sz="2400" b="1" i="1" dirty="0">
                <a:latin typeface="Helvetica Neue"/>
                <a:cs typeface="Helvetica Neue"/>
              </a:rPr>
              <a:t>and do It well?</a:t>
            </a:r>
            <a:r>
              <a:rPr sz="2400" b="1" dirty="0">
                <a:latin typeface="Helvetica Neue"/>
                <a:cs typeface="Helvetica Neue"/>
              </a:rPr>
              <a:t>”</a:t>
            </a:r>
            <a:endParaRPr lang="en-US" sz="2400" b="1" dirty="0">
              <a:latin typeface="Helvetica Neue"/>
              <a:cs typeface="Helvetica Neue"/>
            </a:endParaRPr>
          </a:p>
          <a:p>
            <a:pPr marL="0" indent="0" algn="ctr" defTabSz="361416">
              <a:lnSpc>
                <a:spcPct val="81000"/>
              </a:lnSpc>
              <a:spcBef>
                <a:spcPts val="400"/>
              </a:spcBef>
              <a:buSzTx/>
              <a:buNone/>
              <a:defRPr sz="1953"/>
            </a:pPr>
            <a:endParaRPr sz="2200" b="1" dirty="0"/>
          </a:p>
        </p:txBody>
      </p:sp>
      <p:sp>
        <p:nvSpPr>
          <p:cNvPr id="168" name="Title 1"/>
          <p:cNvSpPr txBox="1">
            <a:spLocks noGrp="1"/>
          </p:cNvSpPr>
          <p:nvPr>
            <p:ph type="title"/>
          </p:nvPr>
        </p:nvSpPr>
        <p:spPr>
          <a:xfrm>
            <a:off x="298511" y="307178"/>
            <a:ext cx="8738622" cy="576280"/>
          </a:xfrm>
          <a:prstGeom prst="rect">
            <a:avLst/>
          </a:prstGeom>
        </p:spPr>
        <p:txBody>
          <a:bodyPr>
            <a:normAutofit/>
          </a:bodyPr>
          <a:lstStyle>
            <a:lvl1pPr>
              <a:defRPr sz="3000">
                <a:latin typeface="+mj-lt"/>
                <a:ea typeface="+mj-ea"/>
                <a:cs typeface="+mj-cs"/>
                <a:sym typeface="Helvetica"/>
              </a:defRPr>
            </a:lvl1pPr>
          </a:lstStyle>
          <a:p>
            <a:r>
              <a:rPr sz="2400" dirty="0"/>
              <a:t>Nurturing the trust of those we lead</a:t>
            </a:r>
          </a:p>
        </p:txBody>
      </p:sp>
      <p:sp>
        <p:nvSpPr>
          <p:cNvPr id="169" name="Circle"/>
          <p:cNvSpPr/>
          <p:nvPr/>
        </p:nvSpPr>
        <p:spPr>
          <a:xfrm>
            <a:off x="3937000" y="1123774"/>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70" name="4"/>
          <p:cNvSpPr txBox="1"/>
          <p:nvPr/>
        </p:nvSpPr>
        <p:spPr>
          <a:xfrm>
            <a:off x="4258870" y="1386739"/>
            <a:ext cx="626260" cy="100075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t>4</a:t>
            </a:r>
          </a:p>
        </p:txBody>
      </p:sp>
      <p:sp>
        <p:nvSpPr>
          <p:cNvPr id="171" name="Philippians 2:3…"/>
          <p:cNvSpPr txBox="1"/>
          <p:nvPr/>
        </p:nvSpPr>
        <p:spPr>
          <a:xfrm>
            <a:off x="396589" y="4058503"/>
            <a:ext cx="8350823" cy="155519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defTabSz="388620">
              <a:lnSpc>
                <a:spcPct val="81000"/>
              </a:lnSpc>
              <a:spcBef>
                <a:spcPts val="500"/>
              </a:spcBef>
              <a:defRPr>
                <a:latin typeface="+mj-lt"/>
                <a:ea typeface="+mj-ea"/>
                <a:cs typeface="+mj-cs"/>
                <a:sym typeface="Helvetica"/>
              </a:defRPr>
            </a:pPr>
            <a:r>
              <a:rPr lang="en-US" b="1" dirty="0">
                <a:latin typeface="Helvetica Neue"/>
                <a:cs typeface="Helvetica Neue"/>
                <a:sym typeface="Helvetica"/>
              </a:rPr>
              <a:t>Colossians 3:23 </a:t>
            </a:r>
            <a:r>
              <a:rPr lang="en-US" sz="2000" b="1" dirty="0">
                <a:sym typeface="Helvetica"/>
              </a:rPr>
              <a:t>“</a:t>
            </a:r>
            <a:r>
              <a:rPr lang="en-US" sz="2000" b="1" i="1" dirty="0">
                <a:sym typeface="Helvetica"/>
              </a:rPr>
              <a:t>Whatever you do, work at it with all your heart</a:t>
            </a:r>
            <a:r>
              <a:rPr lang="mr-IN" sz="2000" b="1" dirty="0">
                <a:sym typeface="Helvetica"/>
              </a:rPr>
              <a:t>…</a:t>
            </a:r>
            <a:r>
              <a:rPr lang="en-US" sz="2000" b="1" dirty="0">
                <a:sym typeface="Helvetica"/>
              </a:rPr>
              <a:t>”</a:t>
            </a:r>
          </a:p>
          <a:p>
            <a:pPr algn="ctr" defTabSz="388620">
              <a:lnSpc>
                <a:spcPct val="81000"/>
              </a:lnSpc>
              <a:spcBef>
                <a:spcPts val="500"/>
              </a:spcBef>
              <a:buFont typeface="Arial"/>
              <a:defRPr>
                <a:latin typeface="+mj-lt"/>
                <a:ea typeface="+mj-ea"/>
                <a:cs typeface="+mj-cs"/>
                <a:sym typeface="Helvetica"/>
              </a:defRPr>
            </a:pPr>
            <a:endParaRPr b="1" dirty="0"/>
          </a:p>
          <a:p>
            <a:pPr algn="ctr" defTabSz="388620">
              <a:lnSpc>
                <a:spcPct val="81000"/>
              </a:lnSpc>
              <a:spcBef>
                <a:spcPts val="500"/>
              </a:spcBef>
              <a:buFont typeface="Arial"/>
              <a:defRPr>
                <a:latin typeface="+mj-lt"/>
                <a:ea typeface="+mj-ea"/>
                <a:cs typeface="+mj-cs"/>
                <a:sym typeface="Helvetica"/>
              </a:defRPr>
            </a:pPr>
            <a:r>
              <a:rPr b="1" dirty="0">
                <a:latin typeface="Helvetica Neue"/>
                <a:cs typeface="Helvetica Neue"/>
              </a:rPr>
              <a:t>Philippians 2:3</a:t>
            </a:r>
            <a:r>
              <a:rPr lang="en-US" b="1" dirty="0">
                <a:latin typeface="Helvetica Neue"/>
                <a:cs typeface="Helvetica Neue"/>
              </a:rPr>
              <a:t> </a:t>
            </a:r>
            <a:r>
              <a:rPr lang="en-US" sz="2000" b="1" dirty="0">
                <a:latin typeface="+mj-lt"/>
                <a:cs typeface="+mj-cs"/>
              </a:rPr>
              <a:t>“</a:t>
            </a:r>
            <a:r>
              <a:rPr lang="en-US" sz="2000" b="1" i="1" dirty="0"/>
              <a:t>In humility, value others above yourselves</a:t>
            </a:r>
            <a:r>
              <a:rPr lang="mr-IN" b="1" dirty="0"/>
              <a:t>…</a:t>
            </a:r>
            <a:r>
              <a:rPr lang="en-US" b="1" dirty="0"/>
              <a:t>”</a:t>
            </a:r>
          </a:p>
          <a:p>
            <a:pPr algn="ctr" defTabSz="388620">
              <a:lnSpc>
                <a:spcPct val="81000"/>
              </a:lnSpc>
              <a:spcBef>
                <a:spcPts val="500"/>
              </a:spcBef>
              <a:buFont typeface="Arial"/>
              <a:defRPr>
                <a:latin typeface="+mj-lt"/>
                <a:ea typeface="+mj-ea"/>
                <a:cs typeface="+mj-cs"/>
                <a:sym typeface="Helvetica"/>
              </a:defRPr>
            </a:pPr>
            <a:endParaRPr b="1" dirty="0"/>
          </a:p>
          <a:p>
            <a:pPr algn="ctr" defTabSz="388620">
              <a:lnSpc>
                <a:spcPct val="81000"/>
              </a:lnSpc>
              <a:spcBef>
                <a:spcPts val="500"/>
              </a:spcBef>
              <a:buFont typeface="Arial"/>
              <a:defRPr>
                <a:latin typeface="+mj-lt"/>
                <a:ea typeface="+mj-ea"/>
                <a:cs typeface="+mj-cs"/>
                <a:sym typeface="Helvetica"/>
              </a:defRPr>
            </a:pPr>
            <a:r>
              <a:rPr b="1" dirty="0">
                <a:latin typeface="Helvetica Neue"/>
                <a:cs typeface="Helvetica Neue"/>
              </a:rPr>
              <a:t>Proverbs 11:2</a:t>
            </a:r>
            <a:r>
              <a:rPr lang="en-US" b="1" dirty="0">
                <a:latin typeface="Helvetica Neue"/>
                <a:cs typeface="Helvetica Neue"/>
              </a:rPr>
              <a:t> </a:t>
            </a:r>
            <a:r>
              <a:rPr lang="en-US" b="1" dirty="0"/>
              <a:t>“</a:t>
            </a:r>
            <a:r>
              <a:rPr lang="mr-IN" b="1" dirty="0"/>
              <a:t>…</a:t>
            </a:r>
            <a:r>
              <a:rPr lang="en-US" sz="2000" b="1" i="1" dirty="0"/>
              <a:t>with humility comes wisdom</a:t>
            </a:r>
            <a:r>
              <a:rPr lang="en-US" b="1" i="1" dirty="0"/>
              <a:t>.</a:t>
            </a:r>
            <a:r>
              <a:rPr lang="en-US" b="1" dirty="0"/>
              <a:t>”</a:t>
            </a:r>
            <a:endParaRPr b="1"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73" name="Text Placeholder 2"/>
          <p:cNvSpPr txBox="1">
            <a:spLocks noGrp="1"/>
          </p:cNvSpPr>
          <p:nvPr>
            <p:ph type="body" sz="quarter" idx="1"/>
          </p:nvPr>
        </p:nvSpPr>
        <p:spPr>
          <a:xfrm>
            <a:off x="492410" y="1149424"/>
            <a:ext cx="8350823" cy="1104621"/>
          </a:xfrm>
          <a:prstGeom prst="rect">
            <a:avLst/>
          </a:prstGeom>
        </p:spPr>
        <p:txBody>
          <a:bodyPr/>
          <a:lstStyle/>
          <a:p>
            <a:pPr marL="0" indent="0" algn="ctr" defTabSz="388620">
              <a:spcBef>
                <a:spcPts val="500"/>
              </a:spcBef>
              <a:buSzTx/>
              <a:buNone/>
              <a:defRPr sz="1800"/>
            </a:pPr>
            <a:r>
              <a:rPr sz="2400" dirty="0">
                <a:latin typeface="Helvetica Neue"/>
                <a:cs typeface="Helvetica Neue"/>
              </a:rPr>
              <a:t>“</a:t>
            </a:r>
            <a:r>
              <a:rPr sz="2400" b="1" dirty="0">
                <a:latin typeface="Helvetica Neue"/>
                <a:cs typeface="Helvetica Neue"/>
              </a:rPr>
              <a:t>What is “credibility”? </a:t>
            </a:r>
            <a:r>
              <a:rPr sz="2400" dirty="0">
                <a:latin typeface="Helvetica Neue"/>
                <a:cs typeface="Helvetica Neue"/>
              </a:rPr>
              <a:t>(See Text)</a:t>
            </a:r>
            <a:endParaRPr lang="en-US" sz="2400" dirty="0">
              <a:latin typeface="Helvetica Neue"/>
              <a:cs typeface="Helvetica Neue"/>
            </a:endParaRPr>
          </a:p>
          <a:p>
            <a:pPr marL="0" indent="0" algn="ctr" defTabSz="388620">
              <a:spcBef>
                <a:spcPts val="500"/>
              </a:spcBef>
              <a:buSzTx/>
              <a:buNone/>
              <a:defRPr sz="1800"/>
            </a:pPr>
            <a:r>
              <a:rPr lang="en-US" dirty="0"/>
              <a:t> </a:t>
            </a:r>
            <a:r>
              <a:rPr dirty="0"/>
              <a:t> </a:t>
            </a:r>
          </a:p>
        </p:txBody>
      </p:sp>
      <p:sp>
        <p:nvSpPr>
          <p:cNvPr id="174" name="Title 1"/>
          <p:cNvSpPr txBox="1">
            <a:spLocks noGrp="1"/>
          </p:cNvSpPr>
          <p:nvPr>
            <p:ph type="title"/>
          </p:nvPr>
        </p:nvSpPr>
        <p:spPr>
          <a:xfrm>
            <a:off x="298511" y="344838"/>
            <a:ext cx="8738621"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Credibility and Humility</a:t>
            </a:r>
          </a:p>
        </p:txBody>
      </p:sp>
      <p:sp>
        <p:nvSpPr>
          <p:cNvPr id="175" name="How do others perceive me and my trustworthiness?…"/>
          <p:cNvSpPr txBox="1"/>
          <p:nvPr/>
        </p:nvSpPr>
        <p:spPr>
          <a:xfrm>
            <a:off x="340199" y="2068977"/>
            <a:ext cx="8463611" cy="364417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388620">
              <a:lnSpc>
                <a:spcPct val="81000"/>
              </a:lnSpc>
              <a:spcBef>
                <a:spcPts val="500"/>
              </a:spcBef>
              <a:buFont typeface="Arial"/>
              <a:defRPr sz="2000" b="1">
                <a:latin typeface="+mj-lt"/>
                <a:ea typeface="+mj-ea"/>
                <a:cs typeface="+mj-cs"/>
                <a:sym typeface="Helvetica"/>
              </a:defRPr>
            </a:pPr>
            <a:r>
              <a:rPr sz="2400" dirty="0">
                <a:latin typeface="Helvetica Neue"/>
                <a:cs typeface="Helvetica Neue"/>
              </a:rPr>
              <a:t>How do </a:t>
            </a:r>
            <a:r>
              <a:rPr lang="en-US" sz="2400" i="1" dirty="0">
                <a:latin typeface="Helvetica Neue"/>
                <a:cs typeface="Helvetica Neue"/>
              </a:rPr>
              <a:t>OTHERS</a:t>
            </a:r>
            <a:r>
              <a:rPr sz="2400" dirty="0">
                <a:latin typeface="Helvetica Neue"/>
                <a:cs typeface="Helvetica Neue"/>
              </a:rPr>
              <a:t> perceive me and my trustworthiness?</a:t>
            </a:r>
          </a:p>
          <a:p>
            <a:pPr algn="ctr" defTabSz="388620">
              <a:lnSpc>
                <a:spcPct val="81000"/>
              </a:lnSpc>
              <a:spcBef>
                <a:spcPts val="500"/>
              </a:spcBef>
              <a:buFont typeface="Arial"/>
              <a:defRPr sz="2000" b="1">
                <a:latin typeface="+mj-lt"/>
                <a:ea typeface="+mj-ea"/>
                <a:cs typeface="+mj-cs"/>
                <a:sym typeface="Helvetica"/>
              </a:defRPr>
            </a:pPr>
            <a:endParaRPr sz="2000" dirty="0">
              <a:latin typeface="Helvetica Neue"/>
              <a:cs typeface="Helvetica Neue"/>
            </a:endParaRPr>
          </a:p>
          <a:p>
            <a:pPr algn="ctr">
              <a:lnSpc>
                <a:spcPct val="90000"/>
              </a:lnSpc>
              <a:spcBef>
                <a:spcPts val="700"/>
              </a:spcBef>
              <a:buFont typeface="Arial"/>
              <a:defRPr b="1">
                <a:latin typeface="+mj-lt"/>
                <a:ea typeface="+mj-ea"/>
                <a:cs typeface="+mj-cs"/>
                <a:sym typeface="Helvetica"/>
              </a:defRPr>
            </a:pPr>
            <a:r>
              <a:rPr lang="en-US" sz="2000" i="1" dirty="0">
                <a:latin typeface="Helvetica Neue"/>
                <a:cs typeface="Helvetica Neue"/>
              </a:rPr>
              <a:t>1. </a:t>
            </a:r>
            <a:r>
              <a:rPr sz="2000" i="1" dirty="0">
                <a:latin typeface="Helvetica Neue"/>
                <a:cs typeface="Helvetica Neue"/>
              </a:rPr>
              <a:t>“Is my behavior predicable or erratic”?</a:t>
            </a:r>
          </a:p>
          <a:p>
            <a:pPr algn="ctr">
              <a:lnSpc>
                <a:spcPct val="90000"/>
              </a:lnSpc>
              <a:spcBef>
                <a:spcPts val="700"/>
              </a:spcBef>
              <a:buFont typeface="Arial"/>
              <a:defRPr b="1">
                <a:latin typeface="+mj-lt"/>
                <a:ea typeface="+mj-ea"/>
                <a:cs typeface="+mj-cs"/>
                <a:sym typeface="Helvetica"/>
              </a:defRPr>
            </a:pPr>
            <a:r>
              <a:rPr lang="en-US" sz="2000" i="1" dirty="0">
                <a:latin typeface="Helvetica Neue"/>
                <a:cs typeface="Helvetica Neue"/>
              </a:rPr>
              <a:t>2. </a:t>
            </a:r>
            <a:r>
              <a:rPr sz="2000" i="1" dirty="0">
                <a:latin typeface="Helvetica Neue"/>
                <a:cs typeface="Helvetica Neue"/>
              </a:rPr>
              <a:t>Do I communicate clearly or carelessly?</a:t>
            </a:r>
          </a:p>
          <a:p>
            <a:pPr algn="ctr">
              <a:lnSpc>
                <a:spcPct val="90000"/>
              </a:lnSpc>
              <a:spcBef>
                <a:spcPts val="700"/>
              </a:spcBef>
              <a:buFont typeface="Arial"/>
              <a:defRPr b="1">
                <a:latin typeface="+mj-lt"/>
                <a:ea typeface="+mj-ea"/>
                <a:cs typeface="+mj-cs"/>
                <a:sym typeface="Helvetica"/>
              </a:defRPr>
            </a:pPr>
            <a:r>
              <a:rPr lang="en-US" sz="2000" i="1" dirty="0">
                <a:latin typeface="Helvetica Neue"/>
                <a:cs typeface="Helvetica Neue"/>
              </a:rPr>
              <a:t>3. </a:t>
            </a:r>
            <a:r>
              <a:rPr sz="2000" i="1" dirty="0">
                <a:latin typeface="Helvetica Neue"/>
                <a:cs typeface="Helvetica Neue"/>
              </a:rPr>
              <a:t> Do I treat promises seriously or lightly?</a:t>
            </a:r>
          </a:p>
          <a:p>
            <a:pPr algn="ctr">
              <a:lnSpc>
                <a:spcPct val="90000"/>
              </a:lnSpc>
              <a:spcBef>
                <a:spcPts val="700"/>
              </a:spcBef>
              <a:buFont typeface="Arial"/>
              <a:defRPr>
                <a:latin typeface="+mj-lt"/>
                <a:ea typeface="+mj-ea"/>
                <a:cs typeface="+mj-cs"/>
                <a:sym typeface="Helvetica"/>
              </a:defRPr>
            </a:pPr>
            <a:r>
              <a:rPr sz="2000" b="1" i="1" dirty="0">
                <a:latin typeface="Helvetica Neue"/>
                <a:cs typeface="Helvetica Neue"/>
              </a:rPr>
              <a:t> </a:t>
            </a:r>
            <a:r>
              <a:rPr lang="en-US" sz="2000" b="1" i="1" dirty="0">
                <a:latin typeface="Helvetica Neue"/>
                <a:cs typeface="Helvetica Neue"/>
              </a:rPr>
              <a:t>4. </a:t>
            </a:r>
            <a:r>
              <a:rPr sz="2000" b="1" i="1" dirty="0">
                <a:latin typeface="Helvetica Neue"/>
                <a:cs typeface="Helvetica Neue"/>
              </a:rPr>
              <a:t>Am I forthright or dishonest?</a:t>
            </a:r>
            <a:r>
              <a:rPr sz="2000" i="1" dirty="0">
                <a:latin typeface="Helvetica Neue"/>
                <a:cs typeface="Helvetica Neue"/>
              </a:rPr>
              <a:t>”</a:t>
            </a:r>
            <a:r>
              <a:rPr lang="en-US" sz="2000" i="1" dirty="0">
                <a:latin typeface="Helvetica Neue"/>
                <a:cs typeface="Helvetica Neue"/>
              </a:rPr>
              <a:t> </a:t>
            </a:r>
            <a:r>
              <a:rPr lang="en-US" sz="1600" i="1" dirty="0">
                <a:latin typeface="Helvetica Neue"/>
                <a:cs typeface="Helvetica Neue"/>
              </a:rPr>
              <a:t> </a:t>
            </a:r>
            <a:r>
              <a:rPr sz="1600" i="1" dirty="0">
                <a:latin typeface="Helvetica Neue"/>
                <a:cs typeface="Helvetica Neue"/>
              </a:rPr>
              <a:t>(Credibility, p.108-9</a:t>
            </a:r>
            <a:r>
              <a:rPr sz="2000" i="1" dirty="0">
                <a:latin typeface="Helvetica Neue"/>
                <a:cs typeface="Helvetica Neue"/>
              </a:rPr>
              <a:t>) </a:t>
            </a:r>
            <a:endParaRPr lang="en-US" sz="2000" i="1" dirty="0">
              <a:latin typeface="Helvetica Neue"/>
              <a:cs typeface="Helvetica Neue"/>
            </a:endParaRPr>
          </a:p>
          <a:p>
            <a:pPr lvl="1" indent="702128">
              <a:lnSpc>
                <a:spcPct val="90000"/>
              </a:lnSpc>
              <a:spcBef>
                <a:spcPts val="700"/>
              </a:spcBef>
              <a:buFont typeface="Arial"/>
              <a:defRPr sz="2400">
                <a:latin typeface="+mj-lt"/>
                <a:ea typeface="+mj-ea"/>
                <a:cs typeface="+mj-cs"/>
                <a:sym typeface="Helvetica"/>
              </a:defRPr>
            </a:pPr>
            <a:r>
              <a:rPr lang="en-US" sz="2000" b="1" i="1" dirty="0">
                <a:latin typeface="Helvetica Neue"/>
                <a:cs typeface="Helvetica Neue"/>
                <a:sym typeface="Helvetica"/>
              </a:rPr>
              <a:t>5. Do I keep conversations confidential or do I “gossip”?</a:t>
            </a:r>
          </a:p>
          <a:p>
            <a:pPr lvl="1" indent="702128" algn="ctr">
              <a:lnSpc>
                <a:spcPct val="90000"/>
              </a:lnSpc>
              <a:spcBef>
                <a:spcPts val="700"/>
              </a:spcBef>
              <a:defRPr sz="2400">
                <a:latin typeface="+mj-lt"/>
                <a:ea typeface="+mj-ea"/>
                <a:cs typeface="+mj-cs"/>
                <a:sym typeface="Helvetica"/>
              </a:defRPr>
            </a:pPr>
            <a:r>
              <a:rPr lang="en-US" sz="2000" b="1" i="1" dirty="0">
                <a:latin typeface="Helvetica Neue"/>
                <a:cs typeface="Helvetica Neue"/>
                <a:sym typeface="Helvetica"/>
              </a:rPr>
              <a:t>6. Why do the people I lead trust or distrust me?</a:t>
            </a:r>
          </a:p>
          <a:p>
            <a:pPr lvl="1" indent="702128" algn="ctr">
              <a:lnSpc>
                <a:spcPct val="90000"/>
              </a:lnSpc>
              <a:spcBef>
                <a:spcPts val="700"/>
              </a:spcBef>
              <a:defRPr sz="2400">
                <a:latin typeface="+mj-lt"/>
                <a:ea typeface="+mj-ea"/>
                <a:cs typeface="+mj-cs"/>
                <a:sym typeface="Helvetica"/>
              </a:defRPr>
            </a:pPr>
            <a:endParaRPr lang="en-US" sz="2000" b="1" i="1" dirty="0">
              <a:sym typeface="Helvetica"/>
            </a:endParaRPr>
          </a:p>
          <a:p>
            <a:pPr algn="ctr">
              <a:lnSpc>
                <a:spcPct val="90000"/>
              </a:lnSpc>
              <a:spcBef>
                <a:spcPts val="700"/>
              </a:spcBef>
              <a:buFont typeface="Arial"/>
              <a:defRPr>
                <a:latin typeface="+mj-lt"/>
                <a:ea typeface="+mj-ea"/>
                <a:cs typeface="+mj-cs"/>
                <a:sym typeface="Helvetica"/>
              </a:defRPr>
            </a:pPr>
            <a:r>
              <a:rPr lang="en-US" sz="2000" b="1" dirty="0"/>
              <a:t>QUESTION: IS THERE A “CREDIBILITY” GAP?</a:t>
            </a:r>
            <a:endParaRPr sz="2000" b="1"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5">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75">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175">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iterate>
                                    <p:tmAbs val="0"/>
                                  </p:iterate>
                                  <p:childTnLst>
                                    <p:set>
                                      <p:cBhvr>
                                        <p:cTn id="33" fill="hold"/>
                                        <p:tgtEl>
                                          <p:spTgt spid="1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73" name="Text Placeholder 2"/>
          <p:cNvSpPr txBox="1">
            <a:spLocks noGrp="1"/>
          </p:cNvSpPr>
          <p:nvPr>
            <p:ph type="body" sz="quarter" idx="1"/>
          </p:nvPr>
        </p:nvSpPr>
        <p:spPr>
          <a:xfrm>
            <a:off x="0" y="1149424"/>
            <a:ext cx="9144000" cy="4335579"/>
          </a:xfrm>
          <a:prstGeom prst="rect">
            <a:avLst/>
          </a:prstGeom>
        </p:spPr>
        <p:txBody>
          <a:bodyPr>
            <a:normAutofit fontScale="40000" lnSpcReduction="20000"/>
          </a:bodyPr>
          <a:lstStyle/>
          <a:p>
            <a:pPr marL="0" indent="0" algn="ctr" defTabSz="388620">
              <a:spcBef>
                <a:spcPts val="500"/>
              </a:spcBef>
              <a:buSzTx/>
              <a:buNone/>
              <a:defRPr sz="1800"/>
            </a:pPr>
            <a:r>
              <a:rPr lang="en-US" sz="5100" b="1" dirty="0"/>
              <a:t>Relationship of</a:t>
            </a:r>
            <a:r>
              <a:rPr sz="5100" b="1" dirty="0"/>
              <a:t> </a:t>
            </a:r>
            <a:r>
              <a:rPr lang="en-US" sz="5100" b="1" dirty="0"/>
              <a:t>CREDIBILITY  AND “COMPETENCY</a:t>
            </a:r>
            <a:r>
              <a:rPr sz="5100" b="1" dirty="0"/>
              <a:t>”?</a:t>
            </a:r>
            <a:endParaRPr lang="en-US" sz="5100" b="1" dirty="0"/>
          </a:p>
          <a:p>
            <a:pPr marL="0" indent="0" algn="ctr" defTabSz="388620">
              <a:spcBef>
                <a:spcPts val="500"/>
              </a:spcBef>
              <a:buSzTx/>
              <a:buNone/>
              <a:defRPr sz="1800"/>
            </a:pPr>
            <a:r>
              <a:rPr sz="3500" b="1" dirty="0"/>
              <a:t> </a:t>
            </a:r>
            <a:r>
              <a:rPr lang="en-US" sz="3500" b="1" dirty="0"/>
              <a:t>See text, Chapter Six</a:t>
            </a:r>
          </a:p>
          <a:p>
            <a:pPr marL="0" indent="0" algn="ctr" defTabSz="388620">
              <a:spcBef>
                <a:spcPts val="500"/>
              </a:spcBef>
              <a:buSzTx/>
              <a:buNone/>
              <a:defRPr sz="1800"/>
            </a:pPr>
            <a:endParaRPr lang="en-US" sz="1800" b="1" dirty="0"/>
          </a:p>
          <a:p>
            <a:pPr marL="0" indent="0" algn="ctr" defTabSz="388620">
              <a:spcBef>
                <a:spcPts val="500"/>
              </a:spcBef>
              <a:buSzTx/>
              <a:buNone/>
              <a:defRPr sz="1800"/>
            </a:pPr>
            <a:r>
              <a:rPr lang="en-US" sz="5000" b="1" dirty="0"/>
              <a:t>Competency: having the necessary skills or qualities to do </a:t>
            </a:r>
          </a:p>
          <a:p>
            <a:pPr marL="0" indent="0" algn="ctr" defTabSz="388620">
              <a:spcBef>
                <a:spcPts val="500"/>
              </a:spcBef>
              <a:buSzTx/>
              <a:buNone/>
              <a:defRPr sz="1800"/>
            </a:pPr>
            <a:r>
              <a:rPr lang="en-US" sz="5000" b="1" dirty="0"/>
              <a:t>what is needed for the assignment.</a:t>
            </a:r>
          </a:p>
          <a:p>
            <a:pPr marL="0" indent="0" algn="ctr" defTabSz="388620">
              <a:spcBef>
                <a:spcPts val="500"/>
              </a:spcBef>
              <a:buSzTx/>
              <a:buNone/>
              <a:defRPr sz="1800"/>
            </a:pPr>
            <a:endParaRPr lang="en-US" sz="3800" b="1" dirty="0"/>
          </a:p>
          <a:p>
            <a:pPr marL="0" indent="0" algn="ctr" defTabSz="388620">
              <a:spcBef>
                <a:spcPts val="500"/>
              </a:spcBef>
              <a:buSzTx/>
              <a:buNone/>
              <a:defRPr sz="1800"/>
            </a:pPr>
            <a:r>
              <a:rPr lang="en-US" sz="5000" b="1" dirty="0"/>
              <a:t>Those whom we lead “look to us to be able to accomplish what needs to be done. If we consistently fall short, trust will dissolve.” </a:t>
            </a:r>
          </a:p>
          <a:p>
            <a:pPr marL="0" indent="0" algn="ctr" defTabSz="388620">
              <a:spcBef>
                <a:spcPts val="500"/>
              </a:spcBef>
              <a:buSzTx/>
              <a:buNone/>
              <a:defRPr sz="1800"/>
            </a:pPr>
            <a:r>
              <a:rPr lang="en-US" sz="3500" b="1" dirty="0"/>
              <a:t>Text, Chapter Six.</a:t>
            </a:r>
          </a:p>
          <a:p>
            <a:pPr marL="0" indent="0" algn="ctr" defTabSz="388620">
              <a:spcBef>
                <a:spcPts val="500"/>
              </a:spcBef>
              <a:buSzTx/>
              <a:buNone/>
              <a:defRPr sz="1800"/>
            </a:pPr>
            <a:endParaRPr lang="en-US" sz="5000" b="1" dirty="0"/>
          </a:p>
          <a:p>
            <a:pPr marL="0" indent="0" algn="ctr" defTabSz="388620">
              <a:spcBef>
                <a:spcPts val="500"/>
              </a:spcBef>
              <a:buSzTx/>
              <a:buNone/>
              <a:defRPr sz="1800"/>
            </a:pPr>
            <a:r>
              <a:rPr lang="en-US" sz="5000" b="1" dirty="0"/>
              <a:t> Integrity (consistency between words and deeds) </a:t>
            </a:r>
          </a:p>
          <a:p>
            <a:pPr marL="0" indent="0" algn="ctr" defTabSz="388620">
              <a:spcBef>
                <a:spcPts val="500"/>
              </a:spcBef>
              <a:buSzTx/>
              <a:buNone/>
              <a:defRPr sz="1800"/>
            </a:pPr>
            <a:endParaRPr lang="en-US" sz="3800" b="1" dirty="0"/>
          </a:p>
          <a:p>
            <a:pPr marL="0" indent="0" algn="ctr" defTabSz="388620">
              <a:spcBef>
                <a:spcPts val="500"/>
              </a:spcBef>
              <a:buSzTx/>
              <a:buNone/>
              <a:defRPr sz="1800"/>
            </a:pPr>
            <a:r>
              <a:rPr lang="en-US" sz="5000" b="1" dirty="0"/>
              <a:t>Competency (the ability to address the organization's needs) </a:t>
            </a:r>
          </a:p>
          <a:p>
            <a:pPr marL="0" indent="0" algn="ctr" defTabSz="388620">
              <a:spcBef>
                <a:spcPts val="500"/>
              </a:spcBef>
              <a:buSzTx/>
              <a:buNone/>
              <a:defRPr sz="1800"/>
            </a:pPr>
            <a:endParaRPr lang="en-US" sz="3800" dirty="0"/>
          </a:p>
          <a:p>
            <a:pPr marL="0" indent="0" algn="ctr" defTabSz="388620">
              <a:spcBef>
                <a:spcPts val="500"/>
              </a:spcBef>
              <a:buSzTx/>
              <a:buNone/>
              <a:defRPr sz="1800"/>
            </a:pPr>
            <a:r>
              <a:rPr lang="en-US" sz="5000" b="1" dirty="0"/>
              <a:t>Temptation: Competency may lead to pride. </a:t>
            </a:r>
            <a:r>
              <a:rPr sz="5000" b="1" dirty="0"/>
              <a:t> </a:t>
            </a:r>
          </a:p>
        </p:txBody>
      </p:sp>
      <p:sp>
        <p:nvSpPr>
          <p:cNvPr id="174" name="Title 1"/>
          <p:cNvSpPr txBox="1">
            <a:spLocks noGrp="1"/>
          </p:cNvSpPr>
          <p:nvPr>
            <p:ph type="title"/>
          </p:nvPr>
        </p:nvSpPr>
        <p:spPr>
          <a:xfrm>
            <a:off x="298511" y="344838"/>
            <a:ext cx="8738621"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Credibility and Humility</a:t>
            </a:r>
          </a:p>
        </p:txBody>
      </p:sp>
      <p:sp>
        <p:nvSpPr>
          <p:cNvPr id="175" name="How do others perceive me and my trustworthiness?…"/>
          <p:cNvSpPr txBox="1"/>
          <p:nvPr/>
        </p:nvSpPr>
        <p:spPr>
          <a:xfrm>
            <a:off x="4525840" y="2166674"/>
            <a:ext cx="92329" cy="35137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388620">
              <a:lnSpc>
                <a:spcPct val="81000"/>
              </a:lnSpc>
              <a:spcBef>
                <a:spcPts val="500"/>
              </a:spcBef>
              <a:buFont typeface="Arial"/>
              <a:defRPr sz="2000" b="1">
                <a:latin typeface="+mj-lt"/>
                <a:ea typeface="+mj-ea"/>
                <a:cs typeface="+mj-cs"/>
                <a:sym typeface="Helvetica"/>
              </a:defRPr>
            </a:pPr>
            <a:endParaRPr sz="2000" b="1" dirty="0"/>
          </a:p>
        </p:txBody>
      </p:sp>
    </p:spTree>
    <p:extLst>
      <p:ext uri="{BB962C8B-B14F-4D97-AF65-F5344CB8AC3E}">
        <p14:creationId xmlns:p14="http://schemas.microsoft.com/office/powerpoint/2010/main" val="349948441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iterate>
                                    <p:tmAbs val="0"/>
                                  </p:iterate>
                                  <p:childTnLst>
                                    <p:set>
                                      <p:cBhvr>
                                        <p:cTn id="8" fill="hold"/>
                                        <p:tgtEl>
                                          <p:spTgt spid="1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3" name="Text Placeholder 2"/>
          <p:cNvSpPr txBox="1">
            <a:spLocks noGrp="1"/>
          </p:cNvSpPr>
          <p:nvPr>
            <p:ph type="body" sz="half" idx="1"/>
          </p:nvPr>
        </p:nvSpPr>
        <p:spPr>
          <a:xfrm>
            <a:off x="0" y="697837"/>
            <a:ext cx="9037131" cy="3405449"/>
          </a:xfrm>
          <a:prstGeom prst="rect">
            <a:avLst/>
          </a:prstGeom>
        </p:spPr>
        <p:txBody>
          <a:bodyPr>
            <a:normAutofit/>
          </a:bodyPr>
          <a:lstStyle/>
          <a:p>
            <a:pPr marL="0" indent="0" algn="ctr" defTabSz="388620">
              <a:lnSpc>
                <a:spcPct val="90000"/>
              </a:lnSpc>
              <a:spcBef>
                <a:spcPts val="500"/>
              </a:spcBef>
              <a:buSzTx/>
              <a:buNone/>
              <a:defRPr sz="1800"/>
            </a:pPr>
            <a:endParaRPr sz="2000" dirty="0"/>
          </a:p>
          <a:p>
            <a:pPr marL="0" indent="0" algn="ctr" defTabSz="388620">
              <a:spcBef>
                <a:spcPts val="500"/>
              </a:spcBef>
              <a:buSzTx/>
              <a:buNone/>
              <a:defRPr sz="1500"/>
            </a:pPr>
            <a:r>
              <a:rPr sz="2400" b="1" dirty="0">
                <a:latin typeface="Helvetica Neue"/>
                <a:cs typeface="Helvetica Neue"/>
              </a:rPr>
              <a:t>”A leader’s trust is won very slowly, </a:t>
            </a:r>
            <a:endParaRPr lang="en-US" sz="2400" b="1" dirty="0">
              <a:latin typeface="Helvetica Neue"/>
              <a:cs typeface="Helvetica Neue"/>
            </a:endParaRPr>
          </a:p>
          <a:p>
            <a:pPr marL="0" indent="0" algn="ctr" defTabSz="388620">
              <a:spcBef>
                <a:spcPts val="500"/>
              </a:spcBef>
              <a:buSzTx/>
              <a:buNone/>
              <a:defRPr sz="1500"/>
            </a:pPr>
            <a:r>
              <a:rPr sz="2400" b="1" dirty="0">
                <a:latin typeface="Helvetica Neue"/>
                <a:cs typeface="Helvetica Neue"/>
              </a:rPr>
              <a:t>but it can be lost</a:t>
            </a:r>
            <a:r>
              <a:rPr lang="en-US" sz="2400" b="1" dirty="0">
                <a:latin typeface="Helvetica Neue"/>
                <a:cs typeface="Helvetica Neue"/>
              </a:rPr>
              <a:t> </a:t>
            </a:r>
            <a:r>
              <a:rPr sz="2400" b="1" dirty="0">
                <a:latin typeface="Helvetica Neue"/>
                <a:cs typeface="Helvetica Neue"/>
              </a:rPr>
              <a:t>quickly.</a:t>
            </a:r>
            <a:r>
              <a:rPr sz="2400" b="1" dirty="0"/>
              <a:t>”</a:t>
            </a:r>
            <a:r>
              <a:rPr sz="2400" dirty="0"/>
              <a:t> </a:t>
            </a:r>
            <a:r>
              <a:rPr lang="en-US" sz="1400" dirty="0"/>
              <a:t>(See Text)</a:t>
            </a:r>
            <a:endParaRPr sz="1400" dirty="0"/>
          </a:p>
          <a:p>
            <a:pPr marL="0" indent="0" algn="ctr" defTabSz="388620">
              <a:spcBef>
                <a:spcPts val="500"/>
              </a:spcBef>
              <a:buSzTx/>
              <a:buNone/>
              <a:defRPr sz="1500"/>
            </a:pPr>
            <a:endParaRPr lang="en-US" i="1" dirty="0"/>
          </a:p>
          <a:p>
            <a:pPr marL="0" indent="0" algn="ctr" defTabSz="388620">
              <a:lnSpc>
                <a:spcPct val="90000"/>
              </a:lnSpc>
              <a:buNone/>
              <a:defRPr sz="1600">
                <a:latin typeface="+mj-lt"/>
                <a:ea typeface="+mj-ea"/>
                <a:cs typeface="+mj-cs"/>
                <a:sym typeface="Helvetica"/>
              </a:defRPr>
            </a:pPr>
            <a:r>
              <a:rPr lang="en-US" sz="2400" b="1" dirty="0">
                <a:latin typeface="Helvetica Neue"/>
                <a:cs typeface="Helvetica Neue"/>
              </a:rPr>
              <a:t>The Relationship of </a:t>
            </a:r>
            <a:r>
              <a:rPr lang="en-US" sz="2400" b="1" i="1" dirty="0">
                <a:latin typeface="Helvetica Neue"/>
                <a:cs typeface="Helvetica Neue"/>
              </a:rPr>
              <a:t>Competence</a:t>
            </a:r>
            <a:r>
              <a:rPr lang="en-US" sz="2400" b="1" dirty="0">
                <a:latin typeface="Helvetica Neue"/>
                <a:cs typeface="Helvetica Neue"/>
              </a:rPr>
              <a:t> to</a:t>
            </a:r>
            <a:r>
              <a:rPr lang="en-US" sz="2400" b="1" i="1" dirty="0">
                <a:latin typeface="Helvetica Neue"/>
                <a:cs typeface="Helvetica Neue"/>
              </a:rPr>
              <a:t> Humility </a:t>
            </a:r>
          </a:p>
          <a:p>
            <a:pPr marL="0" indent="0" algn="ctr" defTabSz="388620">
              <a:spcBef>
                <a:spcPts val="500"/>
              </a:spcBef>
              <a:buSzTx/>
              <a:buNone/>
              <a:defRPr sz="1500"/>
            </a:pPr>
            <a:endParaRPr i="1" dirty="0"/>
          </a:p>
          <a:p>
            <a:pPr marL="0" indent="0" algn="ctr" defTabSz="388620">
              <a:spcBef>
                <a:spcPts val="500"/>
              </a:spcBef>
              <a:buSzTx/>
              <a:buNone/>
              <a:defRPr sz="1500"/>
            </a:pPr>
            <a:endParaRPr lang="en-US" b="1" dirty="0"/>
          </a:p>
          <a:p>
            <a:pPr marL="0" indent="0" algn="ctr" defTabSz="388620">
              <a:spcBef>
                <a:spcPts val="500"/>
              </a:spcBef>
              <a:buSzTx/>
              <a:buNone/>
              <a:defRPr sz="1500"/>
            </a:pPr>
            <a:r>
              <a:rPr b="1" dirty="0"/>
              <a:t>Philippians 2</a:t>
            </a:r>
            <a:r>
              <a:rPr lang="en-US" b="1" dirty="0"/>
              <a:t>:3</a:t>
            </a:r>
          </a:p>
          <a:p>
            <a:pPr marL="0" indent="0" algn="ctr" defTabSz="388620">
              <a:spcBef>
                <a:spcPts val="500"/>
              </a:spcBef>
              <a:buSzTx/>
              <a:buNone/>
              <a:defRPr sz="1500"/>
            </a:pPr>
            <a:endParaRPr lang="en-US" b="1" dirty="0"/>
          </a:p>
          <a:p>
            <a:pPr marL="0" indent="0" defTabSz="388620">
              <a:spcBef>
                <a:spcPts val="500"/>
              </a:spcBef>
              <a:buSzTx/>
              <a:buNone/>
              <a:defRPr sz="1500"/>
            </a:pPr>
            <a:endParaRPr lang="en-US" b="1" dirty="0"/>
          </a:p>
        </p:txBody>
      </p:sp>
      <p:sp>
        <p:nvSpPr>
          <p:cNvPr id="184" name="Title 1"/>
          <p:cNvSpPr txBox="1">
            <a:spLocks noGrp="1"/>
          </p:cNvSpPr>
          <p:nvPr>
            <p:ph type="title"/>
          </p:nvPr>
        </p:nvSpPr>
        <p:spPr>
          <a:xfrm>
            <a:off x="298511" y="344838"/>
            <a:ext cx="8738621" cy="576280"/>
          </a:xfrm>
          <a:prstGeom prst="rect">
            <a:avLst/>
          </a:prstGeom>
        </p:spPr>
        <p:txBody>
          <a:bodyPr>
            <a:normAutofit/>
          </a:bodyPr>
          <a:lstStyle>
            <a:lvl1pPr>
              <a:defRPr sz="3000" cap="none">
                <a:solidFill>
                  <a:schemeClr val="accent2"/>
                </a:solidFill>
                <a:latin typeface="+mj-lt"/>
                <a:ea typeface="+mj-ea"/>
                <a:cs typeface="+mj-cs"/>
                <a:sym typeface="Helvetica"/>
              </a:defRPr>
            </a:lvl1pPr>
          </a:lstStyle>
          <a:p>
            <a:r>
              <a:rPr sz="2800" dirty="0"/>
              <a:t>Focus on Credibility and Humility</a:t>
            </a:r>
          </a:p>
        </p:txBody>
      </p:sp>
      <p:sp>
        <p:nvSpPr>
          <p:cNvPr id="185" name="Proverbs 11:2…"/>
          <p:cNvSpPr txBox="1"/>
          <p:nvPr/>
        </p:nvSpPr>
        <p:spPr>
          <a:xfrm>
            <a:off x="125595" y="2556962"/>
            <a:ext cx="8911537" cy="361498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defTabSz="388620">
              <a:lnSpc>
                <a:spcPct val="90000"/>
              </a:lnSpc>
              <a:buFont typeface="Arial"/>
              <a:defRPr sz="1600">
                <a:latin typeface="+mj-lt"/>
                <a:ea typeface="+mj-ea"/>
                <a:cs typeface="+mj-cs"/>
                <a:sym typeface="Helvetica"/>
              </a:defRPr>
            </a:pPr>
            <a:r>
              <a:rPr dirty="0">
                <a:latin typeface="Helvetica Neue"/>
                <a:cs typeface="Helvetica Neue"/>
              </a:rPr>
              <a:t>       </a:t>
            </a:r>
            <a:endParaRPr lang="en-US" b="1" dirty="0">
              <a:latin typeface="Helvetica Neue"/>
              <a:cs typeface="Helvetica Neue"/>
              <a:sym typeface="Helvetica"/>
            </a:endParaRPr>
          </a:p>
          <a:p>
            <a:pPr algn="ctr" defTabSz="388620">
              <a:lnSpc>
                <a:spcPct val="81000"/>
              </a:lnSpc>
              <a:spcBef>
                <a:spcPts val="500"/>
              </a:spcBef>
              <a:buFont typeface="Arial"/>
              <a:defRPr>
                <a:latin typeface="+mj-lt"/>
                <a:ea typeface="+mj-ea"/>
                <a:cs typeface="+mj-cs"/>
                <a:sym typeface="Helvetica"/>
              </a:defRPr>
            </a:pPr>
            <a:r>
              <a:rPr lang="en-US" sz="2400" b="1" dirty="0">
                <a:latin typeface="Helvetica Neue"/>
                <a:cs typeface="Helvetica Neue"/>
                <a:sym typeface="Helvetica"/>
              </a:rPr>
              <a:t>“</a:t>
            </a:r>
            <a:r>
              <a:rPr lang="en-US" sz="2400" b="1" i="1" dirty="0">
                <a:latin typeface="Helvetica Neue"/>
                <a:cs typeface="Helvetica Neue"/>
                <a:sym typeface="Helvetica"/>
              </a:rPr>
              <a:t>In humility, value others above yourselves</a:t>
            </a:r>
            <a:r>
              <a:rPr lang="en-US" sz="2400" b="1" dirty="0">
                <a:latin typeface="Helvetica Neue"/>
                <a:cs typeface="Helvetica Neue"/>
                <a:sym typeface="Helvetica"/>
              </a:rPr>
              <a:t>…”</a:t>
            </a:r>
          </a:p>
          <a:p>
            <a:pPr algn="ctr" defTabSz="388620">
              <a:lnSpc>
                <a:spcPct val="90000"/>
              </a:lnSpc>
              <a:spcBef>
                <a:spcPts val="500"/>
              </a:spcBef>
              <a:buFont typeface="Arial"/>
              <a:defRPr sz="1600">
                <a:latin typeface="+mj-lt"/>
                <a:ea typeface="+mj-ea"/>
                <a:cs typeface="+mj-cs"/>
                <a:sym typeface="Helvetica"/>
              </a:defRPr>
            </a:pPr>
            <a:endParaRPr lang="en-US" sz="2300" b="1" dirty="0"/>
          </a:p>
          <a:p>
            <a:pPr algn="ctr" defTabSz="388620">
              <a:lnSpc>
                <a:spcPct val="81000"/>
              </a:lnSpc>
              <a:spcBef>
                <a:spcPts val="500"/>
              </a:spcBef>
              <a:buFont typeface="Arial"/>
              <a:defRPr>
                <a:latin typeface="+mj-lt"/>
                <a:ea typeface="+mj-ea"/>
                <a:cs typeface="+mj-cs"/>
                <a:sym typeface="Helvetica"/>
              </a:defRPr>
            </a:pPr>
            <a:r>
              <a:rPr lang="en-US" sz="2400" b="1" dirty="0">
                <a:sym typeface="Helvetica"/>
              </a:rPr>
              <a:t>“…</a:t>
            </a:r>
            <a:r>
              <a:rPr lang="en-US" sz="2400" b="1" i="1" dirty="0">
                <a:sym typeface="Helvetica"/>
              </a:rPr>
              <a:t>with humility comes wisdom.</a:t>
            </a:r>
            <a:r>
              <a:rPr lang="en-US" sz="2400" b="1" dirty="0">
                <a:sym typeface="Helvetica"/>
              </a:rPr>
              <a:t>”</a:t>
            </a:r>
          </a:p>
          <a:p>
            <a:pPr algn="ctr" defTabSz="388620">
              <a:lnSpc>
                <a:spcPct val="81000"/>
              </a:lnSpc>
              <a:spcBef>
                <a:spcPts val="500"/>
              </a:spcBef>
              <a:defRPr>
                <a:latin typeface="+mj-lt"/>
                <a:ea typeface="+mj-ea"/>
                <a:cs typeface="+mj-cs"/>
                <a:sym typeface="Helvetica"/>
              </a:defRPr>
            </a:pPr>
            <a:r>
              <a:rPr lang="en-US" sz="1500" b="1" dirty="0">
                <a:sym typeface="Helvetica"/>
              </a:rPr>
              <a:t>Proverbs 11:2 </a:t>
            </a:r>
          </a:p>
          <a:p>
            <a:pPr algn="ctr" defTabSz="388620">
              <a:lnSpc>
                <a:spcPct val="81000"/>
              </a:lnSpc>
              <a:spcBef>
                <a:spcPts val="500"/>
              </a:spcBef>
              <a:buFont typeface="Arial"/>
              <a:defRPr>
                <a:latin typeface="+mj-lt"/>
                <a:ea typeface="+mj-ea"/>
                <a:cs typeface="+mj-cs"/>
                <a:sym typeface="Helvetica"/>
              </a:defRPr>
            </a:pPr>
            <a:endParaRPr lang="en-US" b="1" dirty="0">
              <a:sym typeface="Helvetica"/>
            </a:endParaRPr>
          </a:p>
          <a:p>
            <a:pPr algn="ctr" defTabSz="388620">
              <a:lnSpc>
                <a:spcPct val="90000"/>
              </a:lnSpc>
              <a:defRPr sz="1600">
                <a:latin typeface="+mj-lt"/>
                <a:ea typeface="+mj-ea"/>
                <a:cs typeface="+mj-cs"/>
                <a:sym typeface="Helvetica"/>
              </a:defRPr>
            </a:pPr>
            <a:r>
              <a:rPr lang="en-US" sz="2400" b="1" dirty="0">
                <a:sym typeface="Helvetica"/>
              </a:rPr>
              <a:t>“</a:t>
            </a:r>
            <a:r>
              <a:rPr lang="en-US" sz="2400" b="1" dirty="0">
                <a:latin typeface="Helvetica Neue"/>
                <a:cs typeface="Helvetica Neue"/>
                <a:sym typeface="Helvetica"/>
              </a:rPr>
              <a:t>Wisdom’s instruction is to fear the Lord, and humility comes before honor”</a:t>
            </a:r>
          </a:p>
          <a:p>
            <a:pPr algn="ctr" defTabSz="388620">
              <a:lnSpc>
                <a:spcPct val="90000"/>
              </a:lnSpc>
              <a:buFont typeface="Arial"/>
              <a:defRPr sz="1600">
                <a:latin typeface="+mj-lt"/>
                <a:ea typeface="+mj-ea"/>
                <a:cs typeface="+mj-cs"/>
                <a:sym typeface="Helvetica"/>
              </a:defRPr>
            </a:pPr>
            <a:r>
              <a:rPr sz="1500" b="1" dirty="0"/>
              <a:t>  Proverbs 15:33</a:t>
            </a:r>
            <a:endParaRPr lang="en-US" sz="1500" b="1" dirty="0"/>
          </a:p>
          <a:p>
            <a:pPr algn="ctr" defTabSz="388620">
              <a:lnSpc>
                <a:spcPct val="90000"/>
              </a:lnSpc>
              <a:buFont typeface="Arial"/>
              <a:defRPr sz="1600">
                <a:latin typeface="+mj-lt"/>
                <a:ea typeface="+mj-ea"/>
                <a:cs typeface="+mj-cs"/>
                <a:sym typeface="Helvetica"/>
              </a:defRPr>
            </a:pPr>
            <a:endParaRPr b="1" dirty="0"/>
          </a:p>
          <a:p>
            <a:pPr algn="ctr" defTabSz="388620">
              <a:lnSpc>
                <a:spcPct val="90000"/>
              </a:lnSpc>
              <a:buFont typeface="Arial"/>
              <a:defRPr sz="1600">
                <a:latin typeface="+mj-lt"/>
                <a:ea typeface="+mj-ea"/>
                <a:cs typeface="+mj-cs"/>
                <a:sym typeface="Helvetica"/>
              </a:defRPr>
            </a:pPr>
            <a:endParaRPr dirty="0"/>
          </a:p>
          <a:p>
            <a:pPr algn="ctr" defTabSz="388620">
              <a:lnSpc>
                <a:spcPct val="90000"/>
              </a:lnSpc>
              <a:buFont typeface="Arial"/>
              <a:defRPr sz="1600" b="1">
                <a:latin typeface="+mj-lt"/>
                <a:ea typeface="+mj-ea"/>
                <a:cs typeface="+mj-cs"/>
                <a:sym typeface="Helvetica"/>
              </a:defRPr>
            </a:pPr>
            <a:endParaRPr lang="en-US"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8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85">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8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185">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iterate>
                                    <p:tmAbs val="0"/>
                                  </p:iterate>
                                  <p:childTnLst>
                                    <p:set>
                                      <p:cBhvr>
                                        <p:cTn id="25" fill="hold"/>
                                        <p:tgtEl>
                                          <p:spTgt spid="1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3" name="Text Placeholder 2"/>
          <p:cNvSpPr txBox="1">
            <a:spLocks noGrp="1"/>
          </p:cNvSpPr>
          <p:nvPr>
            <p:ph type="body" sz="half" idx="1"/>
          </p:nvPr>
        </p:nvSpPr>
        <p:spPr>
          <a:xfrm>
            <a:off x="227387" y="697837"/>
            <a:ext cx="8574343" cy="3405449"/>
          </a:xfrm>
          <a:prstGeom prst="rect">
            <a:avLst/>
          </a:prstGeom>
        </p:spPr>
        <p:txBody>
          <a:bodyPr>
            <a:normAutofit/>
          </a:bodyPr>
          <a:lstStyle/>
          <a:p>
            <a:pPr marL="0" indent="0" defTabSz="388620">
              <a:lnSpc>
                <a:spcPct val="90000"/>
              </a:lnSpc>
              <a:spcBef>
                <a:spcPts val="500"/>
              </a:spcBef>
              <a:buSzTx/>
              <a:buNone/>
              <a:defRPr sz="1800"/>
            </a:pPr>
            <a:endParaRPr sz="2000" dirty="0"/>
          </a:p>
          <a:p>
            <a:pPr marL="0" indent="0" algn="ctr" defTabSz="388620">
              <a:spcBef>
                <a:spcPts val="500"/>
              </a:spcBef>
              <a:buSzTx/>
              <a:buNone/>
              <a:defRPr sz="1500"/>
            </a:pPr>
            <a:endParaRPr lang="en-US" b="1" dirty="0"/>
          </a:p>
          <a:p>
            <a:pPr marL="0" indent="0" algn="ctr" defTabSz="388620">
              <a:spcBef>
                <a:spcPts val="500"/>
              </a:spcBef>
              <a:buSzTx/>
              <a:buNone/>
              <a:defRPr sz="1500"/>
            </a:pPr>
            <a:endParaRPr lang="en-US" b="1" dirty="0"/>
          </a:p>
        </p:txBody>
      </p:sp>
      <p:sp>
        <p:nvSpPr>
          <p:cNvPr id="184" name="Title 1"/>
          <p:cNvSpPr txBox="1">
            <a:spLocks noGrp="1"/>
          </p:cNvSpPr>
          <p:nvPr>
            <p:ph type="title"/>
          </p:nvPr>
        </p:nvSpPr>
        <p:spPr>
          <a:xfrm>
            <a:off x="298511" y="344838"/>
            <a:ext cx="8738621" cy="576280"/>
          </a:xfrm>
          <a:prstGeom prst="rect">
            <a:avLst/>
          </a:prstGeom>
        </p:spPr>
        <p:txBody>
          <a:bodyPr>
            <a:normAutofit/>
          </a:bodyPr>
          <a:lstStyle>
            <a:lvl1pPr>
              <a:defRPr sz="3000" cap="none">
                <a:solidFill>
                  <a:schemeClr val="accent2"/>
                </a:solidFill>
                <a:latin typeface="+mj-lt"/>
                <a:ea typeface="+mj-ea"/>
                <a:cs typeface="+mj-cs"/>
                <a:sym typeface="Helvetica"/>
              </a:defRPr>
            </a:lvl1pPr>
          </a:lstStyle>
          <a:p>
            <a:r>
              <a:rPr sz="2800" dirty="0"/>
              <a:t>Focus on Credibility and Humility</a:t>
            </a:r>
          </a:p>
        </p:txBody>
      </p:sp>
      <p:sp>
        <p:nvSpPr>
          <p:cNvPr id="185" name="Proverbs 11:2…"/>
          <p:cNvSpPr txBox="1"/>
          <p:nvPr/>
        </p:nvSpPr>
        <p:spPr>
          <a:xfrm>
            <a:off x="125595" y="2981849"/>
            <a:ext cx="8911537" cy="76123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defTabSz="388620">
              <a:lnSpc>
                <a:spcPct val="90000"/>
              </a:lnSpc>
              <a:buFont typeface="Arial"/>
              <a:defRPr sz="1600">
                <a:latin typeface="+mj-lt"/>
                <a:ea typeface="+mj-ea"/>
                <a:cs typeface="+mj-cs"/>
                <a:sym typeface="Helvetica"/>
              </a:defRPr>
            </a:pPr>
            <a:endParaRPr b="1" dirty="0"/>
          </a:p>
          <a:p>
            <a:pPr algn="ctr" defTabSz="388620">
              <a:lnSpc>
                <a:spcPct val="90000"/>
              </a:lnSpc>
              <a:buFont typeface="Arial"/>
              <a:defRPr sz="1600">
                <a:latin typeface="+mj-lt"/>
                <a:ea typeface="+mj-ea"/>
                <a:cs typeface="+mj-cs"/>
                <a:sym typeface="Helvetica"/>
              </a:defRPr>
            </a:pPr>
            <a:endParaRPr dirty="0"/>
          </a:p>
          <a:p>
            <a:pPr algn="ctr" defTabSz="388620">
              <a:lnSpc>
                <a:spcPct val="90000"/>
              </a:lnSpc>
              <a:buFont typeface="Arial"/>
              <a:defRPr sz="1600" b="1">
                <a:latin typeface="+mj-lt"/>
                <a:ea typeface="+mj-ea"/>
                <a:cs typeface="+mj-cs"/>
                <a:sym typeface="Helvetica"/>
              </a:defRPr>
            </a:pPr>
            <a:endParaRPr lang="en-US" dirty="0"/>
          </a:p>
        </p:txBody>
      </p:sp>
      <p:sp>
        <p:nvSpPr>
          <p:cNvPr id="2" name="Rectangle 1"/>
          <p:cNvSpPr/>
          <p:nvPr/>
        </p:nvSpPr>
        <p:spPr>
          <a:xfrm>
            <a:off x="298511" y="1126987"/>
            <a:ext cx="8634431" cy="4514877"/>
          </a:xfrm>
          <a:prstGeom prst="rect">
            <a:avLst/>
          </a:prstGeom>
        </p:spPr>
        <p:txBody>
          <a:bodyPr wrap="square">
            <a:spAutoFit/>
          </a:bodyPr>
          <a:lstStyle/>
          <a:p>
            <a:pPr algn="ctr" defTabSz="209854">
              <a:spcBef>
                <a:spcPts val="200"/>
              </a:spcBef>
              <a:defRPr sz="972"/>
            </a:pPr>
            <a:endParaRPr lang="en-US" dirty="0">
              <a:latin typeface="Helvetica Neue"/>
              <a:cs typeface="Helvetica Neue"/>
            </a:endParaRPr>
          </a:p>
          <a:p>
            <a:pPr algn="ctr" defTabSz="209854">
              <a:spcBef>
                <a:spcPts val="200"/>
              </a:spcBef>
              <a:defRPr sz="1728"/>
            </a:pPr>
            <a:r>
              <a:rPr lang="en-US" sz="2800" dirty="0">
                <a:latin typeface="Helvetica Neue"/>
                <a:cs typeface="Helvetica Neue"/>
              </a:rPr>
              <a:t>“</a:t>
            </a:r>
            <a:r>
              <a:rPr lang="en-US" sz="2800" b="1" dirty="0">
                <a:latin typeface="Helvetica Neue"/>
                <a:cs typeface="Helvetica Neue"/>
              </a:rPr>
              <a:t>Leadership is a relationship….”</a:t>
            </a:r>
          </a:p>
          <a:p>
            <a:pPr algn="ctr" defTabSz="209854">
              <a:spcBef>
                <a:spcPts val="200"/>
              </a:spcBef>
              <a:defRPr sz="1080"/>
            </a:pPr>
            <a:r>
              <a:rPr lang="en-US" sz="1600" b="1" i="1" dirty="0">
                <a:latin typeface="Helvetica Neue"/>
                <a:cs typeface="Helvetica Neue"/>
              </a:rPr>
              <a:t>Credibility</a:t>
            </a:r>
            <a:r>
              <a:rPr lang="en-US" sz="1600" b="1" dirty="0">
                <a:latin typeface="Helvetica Neue"/>
                <a:cs typeface="Helvetica Neue"/>
              </a:rPr>
              <a:t>, pages 52, 254. See also Text</a:t>
            </a:r>
          </a:p>
          <a:p>
            <a:pPr algn="ctr" defTabSz="209854">
              <a:spcBef>
                <a:spcPts val="200"/>
              </a:spcBef>
              <a:defRPr sz="1080"/>
            </a:pPr>
            <a:endParaRPr lang="en-US" sz="1600" b="1" dirty="0">
              <a:latin typeface="Helvetica Neue"/>
              <a:cs typeface="Helvetica Neue"/>
            </a:endParaRPr>
          </a:p>
          <a:p>
            <a:pPr algn="ctr" defTabSz="209854">
              <a:spcBef>
                <a:spcPts val="200"/>
              </a:spcBef>
              <a:defRPr sz="648"/>
            </a:pPr>
            <a:r>
              <a:rPr lang="en-US" sz="2000" b="1" dirty="0">
                <a:latin typeface="Helvetica Neue"/>
                <a:cs typeface="Helvetica Neue"/>
              </a:rPr>
              <a:t>“People want a leader who is </a:t>
            </a:r>
            <a:r>
              <a:rPr lang="en-US" sz="2000" b="1" i="1" dirty="0">
                <a:latin typeface="Helvetica Neue"/>
                <a:cs typeface="Helvetica Neue"/>
              </a:rPr>
              <a:t>trustworthy, is competent, </a:t>
            </a:r>
          </a:p>
          <a:p>
            <a:pPr algn="ctr" defTabSz="209854">
              <a:spcBef>
                <a:spcPts val="200"/>
              </a:spcBef>
              <a:defRPr sz="648"/>
            </a:pPr>
            <a:r>
              <a:rPr lang="en-US" sz="2000" b="1" i="1" dirty="0">
                <a:latin typeface="Helvetica Neue"/>
                <a:cs typeface="Helvetica Neue"/>
              </a:rPr>
              <a:t>has a vision of the future and is dynamic and inspiring</a:t>
            </a:r>
            <a:r>
              <a:rPr lang="en-US" sz="2000" b="1" dirty="0">
                <a:latin typeface="Helvetica Neue"/>
                <a:cs typeface="Helvetica Neue"/>
              </a:rPr>
              <a:t>.” </a:t>
            </a:r>
            <a:r>
              <a:rPr lang="en-US" sz="1600" b="1" i="1" dirty="0"/>
              <a:t>Credibility,</a:t>
            </a:r>
            <a:r>
              <a:rPr lang="en-US" sz="1600" b="1" dirty="0"/>
              <a:t> page 48 </a:t>
            </a:r>
          </a:p>
          <a:p>
            <a:pPr algn="ctr" defTabSz="209854">
              <a:spcBef>
                <a:spcPts val="200"/>
              </a:spcBef>
              <a:defRPr sz="648"/>
            </a:pPr>
            <a:endParaRPr lang="en-US" sz="1600" b="1" dirty="0"/>
          </a:p>
          <a:p>
            <a:pPr algn="ctr" defTabSz="209854">
              <a:spcBef>
                <a:spcPts val="200"/>
              </a:spcBef>
              <a:defRPr sz="1728" b="1"/>
            </a:pPr>
            <a:r>
              <a:rPr lang="en-US" sz="2000" dirty="0">
                <a:latin typeface="Helvetica Neue"/>
                <a:cs typeface="Helvetica Neue"/>
              </a:rPr>
              <a:t>Six Practices of Credibility:</a:t>
            </a:r>
          </a:p>
          <a:p>
            <a:pPr algn="ctr" defTabSz="209854">
              <a:spcBef>
                <a:spcPts val="200"/>
              </a:spcBef>
              <a:defRPr sz="1728"/>
            </a:pPr>
            <a:r>
              <a:rPr lang="en-US" sz="2000" b="1" i="1" dirty="0">
                <a:latin typeface="Helvetica Neue"/>
                <a:cs typeface="Helvetica Neue"/>
              </a:rPr>
              <a:t>Discover Yourself</a:t>
            </a:r>
          </a:p>
          <a:p>
            <a:pPr algn="ctr" defTabSz="209854">
              <a:spcBef>
                <a:spcPts val="200"/>
              </a:spcBef>
              <a:defRPr sz="1728"/>
            </a:pPr>
            <a:r>
              <a:rPr lang="en-US" sz="2000" b="1" i="1" dirty="0">
                <a:latin typeface="Helvetica Neue"/>
                <a:cs typeface="Helvetica Neue"/>
              </a:rPr>
              <a:t>Appreciate Constituents</a:t>
            </a:r>
          </a:p>
          <a:p>
            <a:pPr algn="ctr" defTabSz="209854">
              <a:spcBef>
                <a:spcPts val="200"/>
              </a:spcBef>
              <a:defRPr sz="1728"/>
            </a:pPr>
            <a:r>
              <a:rPr lang="en-US" sz="2000" b="1" i="1" dirty="0">
                <a:latin typeface="Helvetica Neue"/>
                <a:cs typeface="Helvetica Neue"/>
              </a:rPr>
              <a:t>Affirm Shared Values</a:t>
            </a:r>
          </a:p>
          <a:p>
            <a:pPr algn="ctr" defTabSz="209854">
              <a:spcBef>
                <a:spcPts val="200"/>
              </a:spcBef>
              <a:defRPr sz="1728"/>
            </a:pPr>
            <a:r>
              <a:rPr lang="en-US" sz="2000" b="1" i="1" dirty="0">
                <a:latin typeface="Helvetica Neue"/>
                <a:cs typeface="Helvetica Neue"/>
              </a:rPr>
              <a:t>Develop  Capacity</a:t>
            </a:r>
          </a:p>
          <a:p>
            <a:pPr algn="ctr" defTabSz="209854">
              <a:spcBef>
                <a:spcPts val="200"/>
              </a:spcBef>
              <a:defRPr sz="1728"/>
            </a:pPr>
            <a:r>
              <a:rPr lang="en-US" sz="2000" b="1" i="1" dirty="0">
                <a:latin typeface="Helvetica Neue"/>
                <a:cs typeface="Helvetica Neue"/>
              </a:rPr>
              <a:t>Serve a Purpose</a:t>
            </a:r>
          </a:p>
          <a:p>
            <a:pPr algn="ctr" defTabSz="209854">
              <a:spcBef>
                <a:spcPts val="200"/>
              </a:spcBef>
              <a:defRPr sz="1728"/>
            </a:pPr>
            <a:r>
              <a:rPr lang="en-US" sz="2000" b="1" i="1" dirty="0">
                <a:latin typeface="Helvetica Neue"/>
                <a:cs typeface="Helvetica Neue"/>
              </a:rPr>
              <a:t>                               Sustain Hope     </a:t>
            </a:r>
            <a:r>
              <a:rPr lang="en-US" sz="1600" b="1" dirty="0"/>
              <a:t>Credibility,  pages 51ff</a:t>
            </a:r>
          </a:p>
        </p:txBody>
      </p:sp>
    </p:spTree>
    <p:extLst>
      <p:ext uri="{BB962C8B-B14F-4D97-AF65-F5344CB8AC3E}">
        <p14:creationId xmlns:p14="http://schemas.microsoft.com/office/powerpoint/2010/main" val="22748372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5">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7" name="Text Placeholder 2"/>
          <p:cNvSpPr txBox="1">
            <a:spLocks noGrp="1"/>
          </p:cNvSpPr>
          <p:nvPr>
            <p:ph type="body" idx="1"/>
          </p:nvPr>
        </p:nvSpPr>
        <p:spPr>
          <a:xfrm>
            <a:off x="0" y="781330"/>
            <a:ext cx="9143999" cy="4637557"/>
          </a:xfrm>
          <a:prstGeom prst="rect">
            <a:avLst/>
          </a:prstGeom>
        </p:spPr>
        <p:txBody>
          <a:bodyPr>
            <a:normAutofit fontScale="62500" lnSpcReduction="20000"/>
          </a:bodyPr>
          <a:lstStyle/>
          <a:p>
            <a:pPr marL="0" indent="0" algn="ctr" defTabSz="155448">
              <a:spcBef>
                <a:spcPts val="200"/>
              </a:spcBef>
              <a:buSzTx/>
              <a:buNone/>
              <a:defRPr sz="720"/>
            </a:pPr>
            <a:endParaRPr dirty="0"/>
          </a:p>
          <a:p>
            <a:pPr marL="0" indent="0" algn="ctr" defTabSz="155448">
              <a:spcBef>
                <a:spcPts val="200"/>
              </a:spcBef>
              <a:buSzTx/>
              <a:buNone/>
              <a:defRPr sz="1280" b="1"/>
            </a:pPr>
            <a:endParaRPr sz="2600" dirty="0">
              <a:latin typeface="Helvetica Neue"/>
              <a:cs typeface="Helvetica Neue"/>
            </a:endParaRPr>
          </a:p>
          <a:p>
            <a:pPr marL="0" indent="0" algn="ctr" defTabSz="155448">
              <a:spcBef>
                <a:spcPts val="200"/>
              </a:spcBef>
              <a:buSzTx/>
              <a:buNone/>
              <a:defRPr sz="1440" b="1"/>
            </a:pPr>
            <a:r>
              <a:rPr sz="3800" dirty="0">
                <a:latin typeface="Helvetica Neue"/>
                <a:cs typeface="Helvetica Neue"/>
              </a:rPr>
              <a:t>Think of a time you followed the direction </a:t>
            </a:r>
            <a:endParaRPr lang="en-US" sz="3800" dirty="0">
              <a:latin typeface="Helvetica Neue"/>
              <a:cs typeface="Helvetica Neue"/>
            </a:endParaRPr>
          </a:p>
          <a:p>
            <a:pPr marL="0" indent="0" algn="ctr" defTabSz="155448">
              <a:spcBef>
                <a:spcPts val="200"/>
              </a:spcBef>
              <a:buSzTx/>
              <a:buNone/>
              <a:defRPr sz="1440" b="1"/>
            </a:pPr>
            <a:r>
              <a:rPr sz="3800" dirty="0">
                <a:latin typeface="Helvetica Neue"/>
                <a:cs typeface="Helvetica Neue"/>
              </a:rPr>
              <a:t>of someone</a:t>
            </a:r>
            <a:r>
              <a:rPr lang="en-US" sz="3800" dirty="0">
                <a:latin typeface="Helvetica Neue"/>
                <a:cs typeface="Helvetica Neue"/>
              </a:rPr>
              <a:t> WITH CREDIBILITY AND HUMILITY</a:t>
            </a:r>
            <a:r>
              <a:rPr sz="3800" dirty="0">
                <a:latin typeface="Helvetica Neue"/>
                <a:cs typeface="Helvetica Neue"/>
              </a:rPr>
              <a:t>  </a:t>
            </a:r>
          </a:p>
          <a:p>
            <a:pPr marL="0" indent="0" algn="ctr" defTabSz="155448">
              <a:spcBef>
                <a:spcPts val="200"/>
              </a:spcBef>
              <a:buSzTx/>
              <a:buNone/>
              <a:defRPr sz="1280" b="1"/>
            </a:pPr>
            <a:endParaRPr sz="1700" i="1" dirty="0"/>
          </a:p>
          <a:p>
            <a:pPr marL="0" indent="0" algn="ctr" defTabSz="155448">
              <a:spcBef>
                <a:spcPts val="200"/>
              </a:spcBef>
              <a:buSzTx/>
              <a:buNone/>
              <a:defRPr sz="1280" b="1"/>
            </a:pPr>
            <a:r>
              <a:rPr sz="2900" i="1" dirty="0">
                <a:latin typeface="Helvetica Neue"/>
                <a:cs typeface="Helvetica Neue"/>
              </a:rPr>
              <a:t>1. What was the situation? </a:t>
            </a:r>
          </a:p>
          <a:p>
            <a:pPr marL="0" indent="0" algn="ctr" defTabSz="155448">
              <a:spcBef>
                <a:spcPts val="200"/>
              </a:spcBef>
              <a:buSzTx/>
              <a:buNone/>
              <a:defRPr sz="1440" b="1"/>
            </a:pPr>
            <a:endParaRPr sz="2900" i="1" dirty="0"/>
          </a:p>
          <a:p>
            <a:pPr marL="0" indent="0" algn="ctr" defTabSz="155448">
              <a:spcBef>
                <a:spcPts val="200"/>
              </a:spcBef>
              <a:buSzTx/>
              <a:buNone/>
              <a:defRPr sz="1280" b="1"/>
            </a:pPr>
            <a:endParaRPr sz="2900" i="1" dirty="0"/>
          </a:p>
          <a:p>
            <a:pPr marL="0" indent="0" algn="ctr" defTabSz="155448">
              <a:spcBef>
                <a:spcPts val="200"/>
              </a:spcBef>
              <a:buSzTx/>
              <a:buNone/>
              <a:defRPr sz="1280" b="1"/>
            </a:pPr>
            <a:endParaRPr sz="2900" i="1" dirty="0"/>
          </a:p>
          <a:p>
            <a:pPr marL="0" indent="0" algn="ctr" defTabSz="155448">
              <a:spcBef>
                <a:spcPts val="200"/>
              </a:spcBef>
              <a:buSzTx/>
              <a:buNone/>
              <a:defRPr sz="1280" b="1"/>
            </a:pPr>
            <a:r>
              <a:rPr sz="2900" i="1" dirty="0">
                <a:latin typeface="Helvetica Neue"/>
                <a:cs typeface="Helvetica Neue"/>
              </a:rPr>
              <a:t>2. What three of four words would you use to describe how you felt?</a:t>
            </a:r>
          </a:p>
          <a:p>
            <a:pPr marL="0" indent="0" algn="ctr" defTabSz="155448">
              <a:spcBef>
                <a:spcPts val="200"/>
              </a:spcBef>
              <a:buSzTx/>
              <a:buNone/>
              <a:defRPr sz="1280" b="1"/>
            </a:pPr>
            <a:endParaRPr sz="2900" i="1" dirty="0"/>
          </a:p>
          <a:p>
            <a:pPr marL="0" indent="0" algn="ctr" defTabSz="155448">
              <a:spcBef>
                <a:spcPts val="200"/>
              </a:spcBef>
              <a:buSzTx/>
              <a:buNone/>
              <a:defRPr sz="1280" b="1"/>
            </a:pPr>
            <a:endParaRPr sz="2900" i="1" dirty="0"/>
          </a:p>
          <a:p>
            <a:pPr marL="0" indent="0" algn="ctr" defTabSz="155448">
              <a:spcBef>
                <a:spcPts val="200"/>
              </a:spcBef>
              <a:buSzTx/>
              <a:buNone/>
              <a:defRPr sz="1280" b="1"/>
            </a:pPr>
            <a:endParaRPr sz="2900" i="1" dirty="0">
              <a:latin typeface="Helvetica Neue"/>
              <a:cs typeface="Helvetica Neue"/>
            </a:endParaRPr>
          </a:p>
          <a:p>
            <a:pPr marL="0" indent="0" algn="ctr" defTabSz="155448">
              <a:spcBef>
                <a:spcPts val="200"/>
              </a:spcBef>
              <a:buSzTx/>
              <a:buNone/>
              <a:defRPr sz="1280" b="1"/>
            </a:pPr>
            <a:r>
              <a:rPr sz="2900" i="1" dirty="0">
                <a:latin typeface="Helvetica Neue"/>
                <a:cs typeface="Helvetica Neue"/>
              </a:rPr>
              <a:t>3. What leadership action did this person take to get you to want </a:t>
            </a:r>
            <a:endParaRPr lang="en-US" sz="2900" i="1" dirty="0">
              <a:latin typeface="Helvetica Neue"/>
              <a:cs typeface="Helvetica Neue"/>
            </a:endParaRPr>
          </a:p>
          <a:p>
            <a:pPr marL="0" indent="0" algn="ctr" defTabSz="155448">
              <a:spcBef>
                <a:spcPts val="200"/>
              </a:spcBef>
              <a:buSzTx/>
              <a:buNone/>
              <a:defRPr sz="1280" b="1"/>
            </a:pPr>
            <a:r>
              <a:rPr sz="2900" i="1" dirty="0">
                <a:latin typeface="Helvetica Neue"/>
                <a:cs typeface="Helvetica Neue"/>
              </a:rPr>
              <a:t>to perform at your best?</a:t>
            </a:r>
          </a:p>
          <a:p>
            <a:pPr marL="0" indent="0" algn="ctr" defTabSz="155448">
              <a:spcBef>
                <a:spcPts val="200"/>
              </a:spcBef>
              <a:buSzTx/>
              <a:buNone/>
              <a:defRPr sz="1280" b="1"/>
            </a:pPr>
            <a:endParaRPr sz="2900" i="1" dirty="0"/>
          </a:p>
          <a:p>
            <a:pPr marL="0" indent="0" algn="ctr" defTabSz="155448">
              <a:spcBef>
                <a:spcPts val="200"/>
              </a:spcBef>
              <a:buSzTx/>
              <a:buNone/>
              <a:defRPr sz="1280" b="1"/>
            </a:pPr>
            <a:endParaRPr sz="2900" i="1" dirty="0">
              <a:latin typeface="Helvetica Neue"/>
              <a:cs typeface="Helvetica Neue"/>
            </a:endParaRPr>
          </a:p>
          <a:p>
            <a:pPr marL="0" indent="0" algn="ctr" defTabSz="155448">
              <a:spcBef>
                <a:spcPts val="200"/>
              </a:spcBef>
              <a:buSzTx/>
              <a:buNone/>
              <a:defRPr sz="1280" b="1"/>
            </a:pPr>
            <a:endParaRPr sz="2900" i="1" dirty="0">
              <a:latin typeface="Helvetica Neue"/>
              <a:cs typeface="Helvetica Neue"/>
            </a:endParaRPr>
          </a:p>
          <a:p>
            <a:pPr marL="0" indent="0" algn="ctr" defTabSz="155448">
              <a:spcBef>
                <a:spcPts val="200"/>
              </a:spcBef>
              <a:buSzTx/>
              <a:buNone/>
              <a:defRPr sz="1280" b="1"/>
            </a:pPr>
            <a:r>
              <a:rPr sz="2900" i="1" dirty="0">
                <a:latin typeface="Helvetica Neue"/>
                <a:cs typeface="Helvetica Neue"/>
              </a:rPr>
              <a:t>4. How did you feel  about working with leaders you admired?</a:t>
            </a:r>
          </a:p>
          <a:p>
            <a:pPr marL="0" indent="0" algn="ctr" defTabSz="155448">
              <a:spcBef>
                <a:spcPts val="200"/>
              </a:spcBef>
              <a:buSzTx/>
              <a:buNone/>
              <a:defRPr sz="1280" b="1"/>
            </a:pPr>
            <a:endParaRPr dirty="0"/>
          </a:p>
          <a:p>
            <a:pPr marL="0" indent="0" algn="ctr" defTabSz="155448">
              <a:spcBef>
                <a:spcPts val="200"/>
              </a:spcBef>
              <a:buSzTx/>
              <a:buNone/>
              <a:defRPr sz="1280" b="1"/>
            </a:pPr>
            <a:endParaRPr dirty="0"/>
          </a:p>
          <a:p>
            <a:pPr marL="0" indent="0" algn="ctr" defTabSz="155448">
              <a:spcBef>
                <a:spcPts val="200"/>
              </a:spcBef>
              <a:buSzTx/>
              <a:buNone/>
              <a:defRPr sz="1280" b="1" i="1"/>
            </a:pPr>
            <a:endParaRPr dirty="0"/>
          </a:p>
          <a:p>
            <a:pPr marL="0" indent="0" algn="ctr" defTabSz="155448">
              <a:spcBef>
                <a:spcPts val="200"/>
              </a:spcBef>
              <a:buSzTx/>
              <a:buNone/>
              <a:defRPr sz="1280" b="1"/>
            </a:pPr>
            <a:endParaRPr dirty="0"/>
          </a:p>
          <a:p>
            <a:pPr marL="0" indent="0" algn="ctr" defTabSz="155448">
              <a:spcBef>
                <a:spcPts val="200"/>
              </a:spcBef>
              <a:buSzTx/>
              <a:buNone/>
              <a:defRPr sz="720" b="1"/>
            </a:pPr>
            <a:endParaRPr sz="800" dirty="0"/>
          </a:p>
        </p:txBody>
      </p:sp>
      <p:sp>
        <p:nvSpPr>
          <p:cNvPr id="178" name="Title 1"/>
          <p:cNvSpPr txBox="1">
            <a:spLocks noGrp="1"/>
          </p:cNvSpPr>
          <p:nvPr>
            <p:ph type="title"/>
          </p:nvPr>
        </p:nvSpPr>
        <p:spPr>
          <a:xfrm>
            <a:off x="298511" y="344838"/>
            <a:ext cx="8738621"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Credibility and Humility</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7" name="Text Placeholder 2"/>
          <p:cNvSpPr txBox="1">
            <a:spLocks noGrp="1"/>
          </p:cNvSpPr>
          <p:nvPr>
            <p:ph type="body" sz="half" idx="1"/>
          </p:nvPr>
        </p:nvSpPr>
        <p:spPr>
          <a:xfrm>
            <a:off x="51383" y="2568043"/>
            <a:ext cx="9041234" cy="1450571"/>
          </a:xfrm>
          <a:prstGeom prst="rect">
            <a:avLst/>
          </a:prstGeom>
        </p:spPr>
        <p:txBody>
          <a:bodyPr>
            <a:normAutofit fontScale="62500" lnSpcReduction="20000"/>
          </a:bodyPr>
          <a:lstStyle/>
          <a:p>
            <a:pPr marL="0" indent="0" algn="ctr" defTabSz="388620">
              <a:lnSpc>
                <a:spcPct val="81000"/>
              </a:lnSpc>
              <a:spcBef>
                <a:spcPts val="500"/>
              </a:spcBef>
              <a:buSzTx/>
              <a:buNone/>
              <a:defRPr sz="3000" b="1">
                <a:solidFill>
                  <a:schemeClr val="accent2"/>
                </a:solidFill>
              </a:defRPr>
            </a:pPr>
            <a:r>
              <a:rPr sz="4000" dirty="0"/>
              <a:t>The Qualities of  Presence and Caring Relationships</a:t>
            </a:r>
          </a:p>
          <a:p>
            <a:pPr marL="0" indent="0" algn="ctr" defTabSz="388620">
              <a:lnSpc>
                <a:spcPct val="81000"/>
              </a:lnSpc>
              <a:spcBef>
                <a:spcPts val="500"/>
              </a:spcBef>
              <a:buSzTx/>
              <a:buNone/>
              <a:defRPr sz="2500"/>
            </a:pPr>
            <a:endParaRPr lang="en-US" sz="3500" b="1" dirty="0">
              <a:latin typeface="Helvetica Neue"/>
              <a:cs typeface="Helvetica Neue"/>
            </a:endParaRPr>
          </a:p>
          <a:p>
            <a:pPr marL="0" indent="0" algn="ctr" defTabSz="388620">
              <a:lnSpc>
                <a:spcPct val="81000"/>
              </a:lnSpc>
              <a:spcBef>
                <a:spcPts val="500"/>
              </a:spcBef>
              <a:buSzTx/>
              <a:buNone/>
              <a:defRPr sz="2500"/>
            </a:pPr>
            <a:r>
              <a:rPr lang="en-US" sz="3500" b="1" dirty="0">
                <a:latin typeface="Helvetica Neue"/>
                <a:cs typeface="Helvetica Neue"/>
              </a:rPr>
              <a:t>“The most important attribute of a leader…is what the leader</a:t>
            </a:r>
          </a:p>
          <a:p>
            <a:pPr marL="0" indent="0" algn="ctr" defTabSz="388620">
              <a:lnSpc>
                <a:spcPct val="81000"/>
              </a:lnSpc>
              <a:spcBef>
                <a:spcPts val="500"/>
              </a:spcBef>
              <a:buSzTx/>
              <a:buNone/>
              <a:defRPr sz="2500"/>
            </a:pPr>
            <a:r>
              <a:rPr lang="en-US" sz="3500" b="1" dirty="0">
                <a:latin typeface="Helvetica Neue"/>
                <a:cs typeface="Helvetica Neue"/>
              </a:rPr>
              <a:t> brings in his or her presence. And the presence he/she needs is</a:t>
            </a:r>
          </a:p>
          <a:p>
            <a:pPr marL="0" indent="0" algn="ctr" defTabSz="388620">
              <a:lnSpc>
                <a:spcPct val="81000"/>
              </a:lnSpc>
              <a:spcBef>
                <a:spcPts val="500"/>
              </a:spcBef>
              <a:buSzTx/>
              <a:buNone/>
              <a:defRPr sz="2500"/>
            </a:pPr>
            <a:r>
              <a:rPr lang="en-US" sz="3800" b="1" dirty="0">
                <a:latin typeface="Helvetica Neue"/>
                <a:cs typeface="Helvetica Neue"/>
              </a:rPr>
              <a:t>a </a:t>
            </a:r>
            <a:r>
              <a:rPr lang="en-US" sz="3800" b="1" i="1" dirty="0">
                <a:latin typeface="Helvetica Neue"/>
                <a:cs typeface="Helvetica Neue"/>
              </a:rPr>
              <a:t>non-anxious presence</a:t>
            </a:r>
            <a:r>
              <a:rPr lang="en-US" sz="3500" b="1" i="1" dirty="0">
                <a:latin typeface="Helvetica Neue"/>
                <a:cs typeface="Helvetica Neue"/>
              </a:rPr>
              <a:t>.”</a:t>
            </a:r>
            <a:r>
              <a:rPr sz="3500" b="1" dirty="0">
                <a:latin typeface="Helvetica Neue"/>
                <a:cs typeface="Helvetica Neue"/>
              </a:rPr>
              <a:t> </a:t>
            </a:r>
          </a:p>
        </p:txBody>
      </p:sp>
      <p:sp>
        <p:nvSpPr>
          <p:cNvPr id="188" name="Oval"/>
          <p:cNvSpPr/>
          <p:nvPr/>
        </p:nvSpPr>
        <p:spPr>
          <a:xfrm>
            <a:off x="3965797" y="1026240"/>
            <a:ext cx="1270000" cy="1541804"/>
          </a:xfrm>
          <a:prstGeom prst="ellipse">
            <a:avLst/>
          </a:prstGeom>
          <a:solidFill>
            <a:schemeClr val="accent2"/>
          </a:solidFill>
          <a:ln w="12700">
            <a:miter lim="400000"/>
          </a:ln>
        </p:spPr>
        <p:txBody>
          <a:bodyPr lIns="45718" tIns="45718" rIns="45718" bIns="45718" anchor="ctr"/>
          <a:lstStyle/>
          <a:p>
            <a:endParaRPr dirty="0"/>
          </a:p>
        </p:txBody>
      </p:sp>
      <p:sp>
        <p:nvSpPr>
          <p:cNvPr id="189" name="5"/>
          <p:cNvSpPr txBox="1"/>
          <p:nvPr/>
        </p:nvSpPr>
        <p:spPr>
          <a:xfrm>
            <a:off x="4258870" y="1304672"/>
            <a:ext cx="626260" cy="100075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dirty="0"/>
              <a:t>5</a:t>
            </a:r>
          </a:p>
        </p:txBody>
      </p:sp>
      <p:sp>
        <p:nvSpPr>
          <p:cNvPr id="190" name="Philippians 4:5-6…"/>
          <p:cNvSpPr txBox="1"/>
          <p:nvPr/>
        </p:nvSpPr>
        <p:spPr>
          <a:xfrm>
            <a:off x="153505" y="3556682"/>
            <a:ext cx="8939112" cy="189282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defTabSz="388620">
              <a:buFont typeface="Arial"/>
              <a:defRPr sz="2200" i="1">
                <a:latin typeface="+mj-lt"/>
                <a:ea typeface="+mj-ea"/>
                <a:cs typeface="+mj-cs"/>
                <a:sym typeface="Helvetica"/>
              </a:defRPr>
            </a:pPr>
            <a:endParaRPr sz="1800" dirty="0"/>
          </a:p>
          <a:p>
            <a:pPr algn="ctr" defTabSz="388620">
              <a:buFont typeface="Arial"/>
              <a:defRPr sz="2200">
                <a:latin typeface="+mj-lt"/>
                <a:ea typeface="+mj-ea"/>
                <a:cs typeface="+mj-cs"/>
                <a:sym typeface="Helvetica"/>
              </a:defRPr>
            </a:pPr>
            <a:endParaRPr lang="en-US" sz="2000" dirty="0">
              <a:latin typeface="Helvetica Neue"/>
              <a:cs typeface="Helvetica Neue"/>
            </a:endParaRPr>
          </a:p>
          <a:p>
            <a:pPr defTabSz="388620">
              <a:buFont typeface="Arial"/>
              <a:defRPr sz="2200">
                <a:latin typeface="+mj-lt"/>
                <a:ea typeface="+mj-ea"/>
                <a:cs typeface="+mj-cs"/>
                <a:sym typeface="Helvetica"/>
              </a:defRPr>
            </a:pPr>
            <a:r>
              <a:rPr lang="en-US" sz="2000" dirty="0">
                <a:latin typeface="Helvetica Neue"/>
                <a:cs typeface="Helvetica Neue"/>
              </a:rPr>
              <a:t>“</a:t>
            </a:r>
            <a:r>
              <a:rPr lang="en-US" sz="2000" b="1" i="1" dirty="0">
                <a:latin typeface="Helvetica Neue"/>
                <a:cs typeface="Helvetica Neue"/>
              </a:rPr>
              <a:t>Let your gentleness be evident to all. Do not be anxious</a:t>
            </a:r>
            <a:r>
              <a:rPr lang="mr-IN" sz="2000" dirty="0">
                <a:latin typeface="Helvetica Neue"/>
                <a:cs typeface="Helvetica Neue"/>
              </a:rPr>
              <a:t>…</a:t>
            </a:r>
            <a:r>
              <a:rPr lang="en-US" sz="2000" dirty="0">
                <a:latin typeface="Helvetica Neue"/>
                <a:cs typeface="Helvetica Neue"/>
              </a:rPr>
              <a:t>” </a:t>
            </a:r>
            <a:r>
              <a:rPr lang="en-US" sz="1600" dirty="0">
                <a:sym typeface="Helvetica"/>
              </a:rPr>
              <a:t>Philippians 4:5-6 </a:t>
            </a:r>
            <a:endParaRPr sz="1600" dirty="0"/>
          </a:p>
          <a:p>
            <a:pPr algn="ctr" defTabSz="388620">
              <a:buFont typeface="Arial"/>
              <a:defRPr sz="2200">
                <a:latin typeface="+mj-lt"/>
                <a:ea typeface="+mj-ea"/>
                <a:cs typeface="+mj-cs"/>
                <a:sym typeface="Helvetica"/>
              </a:defRPr>
            </a:pPr>
            <a:endParaRPr sz="2300" dirty="0"/>
          </a:p>
          <a:p>
            <a:pPr algn="ctr">
              <a:buFont typeface="Arial"/>
              <a:defRPr>
                <a:latin typeface="+mj-lt"/>
                <a:ea typeface="+mj-ea"/>
                <a:cs typeface="+mj-cs"/>
                <a:sym typeface="Helvetica"/>
              </a:defRPr>
            </a:pPr>
            <a:r>
              <a:rPr lang="en-US" dirty="0"/>
              <a:t>“</a:t>
            </a:r>
            <a:r>
              <a:rPr lang="en-US" b="1" i="1" dirty="0"/>
              <a:t>Because we loved you so much, we were delighted to share with you not only the gospel of God but our lives as well</a:t>
            </a:r>
            <a:r>
              <a:rPr lang="en-US" dirty="0"/>
              <a:t>.” </a:t>
            </a:r>
            <a:r>
              <a:rPr lang="en-US" dirty="0">
                <a:sym typeface="Helvetica"/>
              </a:rPr>
              <a:t>Thessalonians 2:6b-8 </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753466" y="953370"/>
            <a:ext cx="7908002" cy="4407329"/>
          </a:xfrm>
          <a:prstGeom prst="rect">
            <a:avLst/>
          </a:prstGeom>
        </p:spPr>
        <p:txBody>
          <a:bodyPr>
            <a:noAutofit/>
          </a:bodyPr>
          <a:lstStyle/>
          <a:p>
            <a:pPr defTabSz="312927">
              <a:defRPr sz="2816" cap="none">
                <a:latin typeface="Helvetica Neue"/>
                <a:ea typeface="Helvetica Neue"/>
                <a:cs typeface="Helvetica Neue"/>
                <a:sym typeface="Helvetica Neue"/>
              </a:defRPr>
            </a:pPr>
            <a:r>
              <a:rPr lang="en-US" sz="2400" dirty="0"/>
              <a:t>The people we serve should witness in us</a:t>
            </a:r>
            <a:br>
              <a:rPr lang="en-US" sz="2400" dirty="0"/>
            </a:br>
            <a:r>
              <a:rPr lang="en-US" sz="2400" dirty="0"/>
              <a:t> </a:t>
            </a:r>
            <a:br>
              <a:rPr lang="en-US" sz="2400" dirty="0"/>
            </a:br>
            <a:r>
              <a:rPr lang="en-US" sz="2400" i="1" dirty="0"/>
              <a:t>a transformed and transformative spirit,</a:t>
            </a:r>
            <a:br>
              <a:rPr lang="en-US" sz="2400" i="1" dirty="0"/>
            </a:br>
            <a:r>
              <a:rPr lang="en-US" sz="2400" dirty="0"/>
              <a:t> </a:t>
            </a:r>
            <a:br>
              <a:rPr lang="en-US" sz="2400" dirty="0"/>
            </a:br>
            <a:r>
              <a:rPr lang="en-US" sz="2400" dirty="0"/>
              <a:t>reflected in the occasions of our disagreements, </a:t>
            </a:r>
            <a:br>
              <a:rPr lang="en-US" sz="2400" dirty="0"/>
            </a:br>
            <a:br>
              <a:rPr lang="en-US" sz="2400" dirty="0"/>
            </a:br>
            <a:r>
              <a:rPr lang="en-US" sz="2400" dirty="0"/>
              <a:t>and in the ways we plan</a:t>
            </a:r>
            <a:br>
              <a:rPr lang="en-US" sz="2400" dirty="0"/>
            </a:br>
            <a:r>
              <a:rPr lang="en-US" sz="2400" dirty="0"/>
              <a:t> </a:t>
            </a:r>
            <a:br>
              <a:rPr lang="en-US" sz="2400" dirty="0"/>
            </a:br>
            <a:r>
              <a:rPr lang="en-US" sz="2400" dirty="0"/>
              <a:t>and process important issues. </a:t>
            </a:r>
            <a:endParaRPr sz="2400" dirty="0"/>
          </a:p>
        </p:txBody>
      </p:sp>
    </p:spTree>
    <p:extLst>
      <p:ext uri="{BB962C8B-B14F-4D97-AF65-F5344CB8AC3E}">
        <p14:creationId xmlns:p14="http://schemas.microsoft.com/office/powerpoint/2010/main" val="340130563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92" name="Text Placeholder 2"/>
          <p:cNvSpPr txBox="1">
            <a:spLocks noGrp="1"/>
          </p:cNvSpPr>
          <p:nvPr>
            <p:ph type="body" sz="quarter" idx="1"/>
          </p:nvPr>
        </p:nvSpPr>
        <p:spPr>
          <a:xfrm>
            <a:off x="97685" y="671647"/>
            <a:ext cx="9046315" cy="1434948"/>
          </a:xfrm>
          <a:prstGeom prst="rect">
            <a:avLst/>
          </a:prstGeom>
        </p:spPr>
        <p:txBody>
          <a:bodyPr/>
          <a:lstStyle/>
          <a:p>
            <a:pPr marL="0" indent="0">
              <a:buNone/>
            </a:pPr>
            <a:r>
              <a:rPr lang="en-US" sz="2000" b="1" dirty="0"/>
              <a:t> </a:t>
            </a:r>
            <a:endParaRPr lang="en-US" sz="2400" b="1" dirty="0"/>
          </a:p>
          <a:p>
            <a:pPr marL="0" indent="0" algn="ctr">
              <a:lnSpc>
                <a:spcPct val="110000"/>
              </a:lnSpc>
              <a:spcBef>
                <a:spcPts val="0"/>
              </a:spcBef>
              <a:buSzTx/>
              <a:buNone/>
              <a:defRPr sz="2000"/>
            </a:pPr>
            <a:endParaRPr lang="en-US" sz="2000" b="1" dirty="0"/>
          </a:p>
          <a:p>
            <a:pPr marL="0" indent="0" algn="ctr">
              <a:lnSpc>
                <a:spcPct val="110000"/>
              </a:lnSpc>
              <a:spcBef>
                <a:spcPts val="0"/>
              </a:spcBef>
              <a:buSzTx/>
              <a:buNone/>
              <a:defRPr sz="2000"/>
            </a:pPr>
            <a:endParaRPr dirty="0"/>
          </a:p>
        </p:txBody>
      </p:sp>
      <p:sp>
        <p:nvSpPr>
          <p:cNvPr id="193" name="Title 1"/>
          <p:cNvSpPr txBox="1">
            <a:spLocks noGrp="1"/>
          </p:cNvSpPr>
          <p:nvPr>
            <p:ph type="title"/>
          </p:nvPr>
        </p:nvSpPr>
        <p:spPr>
          <a:xfrm>
            <a:off x="278191" y="205784"/>
            <a:ext cx="8738621" cy="98294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Presence and Caring Relationships</a:t>
            </a:r>
          </a:p>
        </p:txBody>
      </p:sp>
      <p:sp>
        <p:nvSpPr>
          <p:cNvPr id="194" name="“Let Your Life Speak”  “To Know As We Are Known” books by Parker Palmer…"/>
          <p:cNvSpPr txBox="1"/>
          <p:nvPr/>
        </p:nvSpPr>
        <p:spPr>
          <a:xfrm>
            <a:off x="97685" y="1028644"/>
            <a:ext cx="9046315" cy="452431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buFont typeface="Arial"/>
              <a:defRPr sz="1200" b="1">
                <a:latin typeface="+mj-lt"/>
                <a:ea typeface="+mj-ea"/>
                <a:cs typeface="+mj-cs"/>
                <a:sym typeface="Helvetica"/>
              </a:defRPr>
            </a:pPr>
            <a:endParaRPr lang="en-US" sz="1400" b="1" i="1" dirty="0"/>
          </a:p>
          <a:p>
            <a:pPr algn="ctr">
              <a:buFont typeface="Arial"/>
              <a:defRPr sz="1200" b="1">
                <a:latin typeface="+mj-lt"/>
                <a:ea typeface="+mj-ea"/>
                <a:cs typeface="+mj-cs"/>
                <a:sym typeface="Helvetica"/>
              </a:defRPr>
            </a:pPr>
            <a:r>
              <a:rPr lang="en-US" sz="2400" b="1" dirty="0">
                <a:latin typeface="Helvetica Neue"/>
                <a:cs typeface="Helvetica Neue"/>
                <a:sym typeface="Helvetica"/>
              </a:rPr>
              <a:t>Our character and leadership should clearly reflect God’s character as He personally equips us through His Spirit.</a:t>
            </a:r>
          </a:p>
          <a:p>
            <a:pPr algn="ctr">
              <a:buFont typeface="Arial"/>
              <a:defRPr sz="1200" b="1">
                <a:latin typeface="+mj-lt"/>
                <a:ea typeface="+mj-ea"/>
                <a:cs typeface="+mj-cs"/>
                <a:sym typeface="Helvetica"/>
              </a:defRPr>
            </a:pPr>
            <a:endParaRPr lang="en-US" sz="2400" b="1" dirty="0">
              <a:latin typeface="Helvetica Neue"/>
              <a:cs typeface="Helvetica Neue"/>
              <a:sym typeface="Helvetica"/>
            </a:endParaRPr>
          </a:p>
          <a:p>
            <a:pPr algn="ctr">
              <a:buFont typeface="Arial"/>
              <a:defRPr sz="1200" b="1">
                <a:latin typeface="+mj-lt"/>
                <a:ea typeface="+mj-ea"/>
                <a:cs typeface="+mj-cs"/>
                <a:sym typeface="Helvetica"/>
              </a:defRPr>
            </a:pPr>
            <a:r>
              <a:rPr lang="en-US" sz="2000" b="1" dirty="0">
                <a:sym typeface="Helvetica"/>
              </a:rPr>
              <a:t> </a:t>
            </a:r>
            <a:endParaRPr sz="2000" b="1" i="1" dirty="0"/>
          </a:p>
          <a:p>
            <a:pPr>
              <a:defRPr sz="1200" b="1">
                <a:latin typeface="+mj-lt"/>
                <a:ea typeface="+mj-ea"/>
                <a:cs typeface="+mj-cs"/>
                <a:sym typeface="Helvetica"/>
              </a:defRPr>
            </a:pPr>
            <a:r>
              <a:rPr sz="1400" b="1" i="1" dirty="0"/>
              <a:t>                 </a:t>
            </a:r>
            <a:r>
              <a:rPr sz="2400" i="1" dirty="0"/>
              <a:t>  </a:t>
            </a:r>
            <a:r>
              <a:rPr lang="en-US" sz="2400" dirty="0">
                <a:sym typeface="Helvetica"/>
              </a:rPr>
              <a:t>We are </a:t>
            </a:r>
            <a:r>
              <a:rPr lang="en-US" sz="2400" b="1" dirty="0">
                <a:sym typeface="Helvetica"/>
              </a:rPr>
              <a:t>conduits of God’s caring or compassion.</a:t>
            </a:r>
          </a:p>
          <a:p>
            <a:pPr>
              <a:buFont typeface="Arial"/>
              <a:defRPr sz="1200" b="1">
                <a:latin typeface="+mj-lt"/>
                <a:ea typeface="+mj-ea"/>
                <a:cs typeface="+mj-cs"/>
                <a:sym typeface="Helvetica"/>
              </a:defRPr>
            </a:pPr>
            <a:endParaRPr lang="en-US" sz="1400" b="1" i="1" dirty="0"/>
          </a:p>
          <a:p>
            <a:pPr algn="ctr">
              <a:buFont typeface="Arial"/>
              <a:defRPr sz="1200" b="1">
                <a:latin typeface="+mj-lt"/>
                <a:ea typeface="+mj-ea"/>
                <a:cs typeface="+mj-cs"/>
                <a:sym typeface="Helvetica"/>
              </a:defRPr>
            </a:pPr>
            <a:endParaRPr sz="1600" b="1" i="1" dirty="0"/>
          </a:p>
          <a:p>
            <a:pPr algn="ctr">
              <a:buFont typeface="Arial"/>
              <a:defRPr sz="1200" b="1">
                <a:latin typeface="+mj-lt"/>
                <a:ea typeface="+mj-ea"/>
                <a:cs typeface="+mj-cs"/>
                <a:sym typeface="Helvetica"/>
              </a:defRPr>
            </a:pPr>
            <a:r>
              <a:rPr lang="en-US" sz="1600" b="1" i="1" dirty="0"/>
              <a:t>“Clothe yourselves with compassion, kindness, humility, gentleness and patience</a:t>
            </a:r>
            <a:r>
              <a:rPr lang="mr-IN" sz="1600" b="1" i="1" dirty="0"/>
              <a:t>…</a:t>
            </a:r>
            <a:r>
              <a:rPr lang="en-US" sz="1600" b="1" i="1" dirty="0"/>
              <a:t>. </a:t>
            </a:r>
          </a:p>
          <a:p>
            <a:pPr algn="ctr">
              <a:buFont typeface="Arial"/>
              <a:defRPr sz="1200" b="1">
                <a:latin typeface="+mj-lt"/>
                <a:ea typeface="+mj-ea"/>
                <a:cs typeface="+mj-cs"/>
                <a:sym typeface="Helvetica"/>
              </a:defRPr>
            </a:pPr>
            <a:endParaRPr lang="en-US" sz="1600" b="1" i="1" dirty="0"/>
          </a:p>
          <a:p>
            <a:pPr algn="ctr">
              <a:buFont typeface="Arial"/>
              <a:defRPr sz="1200" b="1">
                <a:latin typeface="+mj-lt"/>
                <a:ea typeface="+mj-ea"/>
                <a:cs typeface="+mj-cs"/>
                <a:sym typeface="Helvetica"/>
              </a:defRPr>
            </a:pPr>
            <a:r>
              <a:rPr lang="en-US" sz="1600" b="1" i="1" dirty="0"/>
              <a:t>Bear with each other and forgive one another</a:t>
            </a:r>
            <a:r>
              <a:rPr lang="mr-IN" sz="1600" b="1" i="1" dirty="0"/>
              <a:t>…</a:t>
            </a:r>
            <a:r>
              <a:rPr lang="en-US" sz="1600" b="1" i="1" dirty="0"/>
              <a:t>forgive as the Lord forgave you</a:t>
            </a:r>
            <a:r>
              <a:rPr lang="mr-IN" sz="1600" b="1" i="1" dirty="0"/>
              <a:t>…</a:t>
            </a:r>
            <a:r>
              <a:rPr lang="en-US" sz="1600" b="1" i="1" dirty="0"/>
              <a:t>. And</a:t>
            </a:r>
          </a:p>
          <a:p>
            <a:pPr algn="ctr">
              <a:buFont typeface="Arial"/>
              <a:defRPr sz="1200" b="1">
                <a:latin typeface="+mj-lt"/>
                <a:ea typeface="+mj-ea"/>
                <a:cs typeface="+mj-cs"/>
                <a:sym typeface="Helvetica"/>
              </a:defRPr>
            </a:pPr>
            <a:endParaRPr lang="en-US" sz="1600" b="1" i="1" dirty="0"/>
          </a:p>
          <a:p>
            <a:pPr algn="ctr">
              <a:buFont typeface="Arial"/>
              <a:defRPr sz="1200" b="1">
                <a:latin typeface="+mj-lt"/>
                <a:ea typeface="+mj-ea"/>
                <a:cs typeface="+mj-cs"/>
                <a:sym typeface="Helvetica"/>
              </a:defRPr>
            </a:pPr>
            <a:r>
              <a:rPr lang="en-US" sz="1600" b="1" i="1" dirty="0"/>
              <a:t>over all these virtues put on love</a:t>
            </a:r>
            <a:r>
              <a:rPr lang="mr-IN" sz="1600" b="1" i="1" dirty="0"/>
              <a:t>…</a:t>
            </a:r>
            <a:r>
              <a:rPr lang="en-US" sz="1600" b="1" i="1" dirty="0"/>
              <a:t>.Let the peace of Christ rule in your hearts</a:t>
            </a:r>
            <a:r>
              <a:rPr lang="mr-IN" sz="1600" b="1" i="1" dirty="0"/>
              <a:t>…</a:t>
            </a:r>
            <a:r>
              <a:rPr lang="en-US" sz="1600" b="1" i="1" dirty="0"/>
              <a:t>.Whatever </a:t>
            </a:r>
          </a:p>
          <a:p>
            <a:pPr algn="ctr">
              <a:buFont typeface="Arial"/>
              <a:defRPr sz="1200" b="1">
                <a:latin typeface="+mj-lt"/>
                <a:ea typeface="+mj-ea"/>
                <a:cs typeface="+mj-cs"/>
                <a:sym typeface="Helvetica"/>
              </a:defRPr>
            </a:pPr>
            <a:endParaRPr lang="en-US" sz="1600" b="1" i="1" dirty="0"/>
          </a:p>
          <a:p>
            <a:pPr algn="ctr">
              <a:buFont typeface="Arial"/>
              <a:defRPr sz="1200" b="1">
                <a:latin typeface="+mj-lt"/>
                <a:ea typeface="+mj-ea"/>
                <a:cs typeface="+mj-cs"/>
                <a:sym typeface="Helvetica"/>
              </a:defRPr>
            </a:pPr>
            <a:r>
              <a:rPr lang="en-US" sz="1600" b="1" i="1" dirty="0"/>
              <a:t>                   you do</a:t>
            </a:r>
            <a:r>
              <a:rPr lang="mr-IN" sz="1600" b="1" i="1" dirty="0"/>
              <a:t>…</a:t>
            </a:r>
            <a:r>
              <a:rPr lang="en-US" sz="1600" b="1" i="1" dirty="0"/>
              <a:t>do all in the name of the Lord Jesus</a:t>
            </a:r>
            <a:r>
              <a:rPr lang="mr-IN" sz="1600" b="1" i="1" dirty="0"/>
              <a:t>…</a:t>
            </a:r>
            <a:r>
              <a:rPr lang="en-US" sz="1500" b="1" i="1" dirty="0"/>
              <a:t>.</a:t>
            </a:r>
            <a:r>
              <a:rPr lang="it-IT" sz="1500" b="1" i="1" dirty="0">
                <a:sym typeface="Helvetica"/>
              </a:rPr>
              <a:t>     </a:t>
            </a:r>
            <a:r>
              <a:rPr lang="it-IT" sz="1500" b="1" i="1" dirty="0" err="1">
                <a:sym typeface="Helvetica"/>
              </a:rPr>
              <a:t>Colossians</a:t>
            </a:r>
            <a:r>
              <a:rPr lang="it-IT" sz="1500" b="1" i="1" dirty="0">
                <a:sym typeface="Helvetica"/>
              </a:rPr>
              <a:t> 3:3, 12 -15, 17 </a:t>
            </a:r>
            <a:endParaRPr lang="en-US" sz="1500" b="1" i="1" dirty="0">
              <a:sym typeface="Helvetica"/>
            </a:endParaRPr>
          </a:p>
          <a:p>
            <a:pPr>
              <a:buFont typeface="Arial"/>
              <a:defRPr sz="1200" b="1">
                <a:latin typeface="+mj-lt"/>
                <a:ea typeface="+mj-ea"/>
                <a:cs typeface="+mj-cs"/>
                <a:sym typeface="Helvetica"/>
              </a:defRPr>
            </a:pPr>
            <a:endParaRPr sz="1600" b="1" i="1"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build="p" bldLvl="5" animBg="1" advAuto="0"/>
      <p:bldP spid="194" grpId="2"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2" y="279627"/>
            <a:ext cx="8738622" cy="5432086"/>
          </a:xfrm>
          <a:prstGeom prst="rect">
            <a:avLst/>
          </a:prstGeom>
        </p:spPr>
        <p:txBody>
          <a:bodyPr>
            <a:normAutofit/>
          </a:bodyPr>
          <a:lstStyle/>
          <a:p>
            <a:pPr marL="0" indent="0" algn="ctr">
              <a:lnSpc>
                <a:spcPct val="110000"/>
              </a:lnSpc>
              <a:spcBef>
                <a:spcPts val="0"/>
              </a:spcBef>
              <a:buSzTx/>
              <a:buNone/>
              <a:defRPr sz="2000"/>
            </a:pPr>
            <a:endParaRPr dirty="0"/>
          </a:p>
          <a:p>
            <a:pPr algn="ctr"/>
            <a:endParaRPr lang="en-US" sz="1200" dirty="0"/>
          </a:p>
          <a:p>
            <a:pPr marL="0" indent="0" algn="ctr">
              <a:buNone/>
            </a:pPr>
            <a:endParaRPr lang="en-US" sz="2000" dirty="0"/>
          </a:p>
          <a:p>
            <a:pPr algn="ctr"/>
            <a:endParaRPr lang="en-US" sz="2000" b="1" dirty="0"/>
          </a:p>
          <a:p>
            <a:pPr algn="ct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p:txBody>
      </p:sp>
      <p:sp>
        <p:nvSpPr>
          <p:cNvPr id="201" name="Title 1"/>
          <p:cNvSpPr txBox="1">
            <a:spLocks noGrp="1"/>
          </p:cNvSpPr>
          <p:nvPr>
            <p:ph type="title"/>
          </p:nvPr>
        </p:nvSpPr>
        <p:spPr>
          <a:xfrm>
            <a:off x="278191" y="255091"/>
            <a:ext cx="8738622"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Presence and Caring Relationships</a:t>
            </a:r>
          </a:p>
        </p:txBody>
      </p:sp>
      <p:sp>
        <p:nvSpPr>
          <p:cNvPr id="202" name="“Christian leadership is humble service to others for…"/>
          <p:cNvSpPr txBox="1"/>
          <p:nvPr/>
        </p:nvSpPr>
        <p:spPr>
          <a:xfrm>
            <a:off x="125594" y="825337"/>
            <a:ext cx="9018405" cy="489663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lang="en-US" sz="2400" b="1" i="1" dirty="0">
                <a:latin typeface="+mj-lt"/>
                <a:cs typeface="Helvetica Neue"/>
              </a:rPr>
              <a:t>Some Practical Steps for Cultivating  Leadership Presence</a:t>
            </a:r>
            <a:r>
              <a:rPr lang="en-US" sz="2400" b="1" i="1" dirty="0">
                <a:latin typeface="+mj-lt"/>
              </a:rPr>
              <a:t>:</a:t>
            </a:r>
          </a:p>
          <a:p>
            <a:pPr>
              <a:lnSpc>
                <a:spcPts val="4600"/>
              </a:lnSpc>
              <a:spcBef>
                <a:spcPts val="1200"/>
              </a:spcBef>
              <a:defRPr sz="2400">
                <a:latin typeface="Times New Roman"/>
                <a:ea typeface="Times New Roman"/>
                <a:cs typeface="Times New Roman"/>
                <a:sym typeface="Times New Roman"/>
              </a:defRPr>
            </a:pPr>
            <a:r>
              <a:rPr sz="2400" b="1" dirty="0">
                <a:latin typeface="Helvetica Neue"/>
                <a:cs typeface="Helvetica Neue"/>
              </a:rPr>
              <a:t> </a:t>
            </a:r>
            <a:r>
              <a:rPr lang="en-US" sz="2400" b="1" dirty="0">
                <a:latin typeface="Helvetica Neue"/>
                <a:cs typeface="Helvetica Neue"/>
              </a:rPr>
              <a:t>1. Remember the Triune God is present with you. </a:t>
            </a:r>
            <a:r>
              <a:rPr lang="en-US" sz="1500" dirty="0">
                <a:latin typeface="Helvetica Neue"/>
                <a:cs typeface="Helvetica Neue"/>
              </a:rPr>
              <a:t>Deuteronomy 31:</a:t>
            </a:r>
            <a:r>
              <a:rPr lang="en-US" sz="1500" dirty="0"/>
              <a:t>6</a:t>
            </a:r>
          </a:p>
          <a:p>
            <a:pPr algn="ctr">
              <a:lnSpc>
                <a:spcPts val="4600"/>
              </a:lnSpc>
              <a:spcBef>
                <a:spcPts val="1200"/>
              </a:spcBef>
              <a:defRPr sz="2400">
                <a:latin typeface="Times New Roman"/>
                <a:ea typeface="Times New Roman"/>
                <a:cs typeface="Times New Roman"/>
                <a:sym typeface="Times New Roman"/>
              </a:defRPr>
            </a:pPr>
            <a:r>
              <a:rPr lang="en-US" sz="2400" b="1" dirty="0">
                <a:latin typeface="Helvetica Neue"/>
                <a:cs typeface="Helvetica Neue"/>
              </a:rPr>
              <a:t>2.  Guard your own heart and mind</a:t>
            </a:r>
            <a:r>
              <a:rPr lang="en-US" sz="2400" b="1" dirty="0"/>
              <a:t>. </a:t>
            </a:r>
            <a:r>
              <a:rPr lang="en-US" sz="1500" dirty="0">
                <a:latin typeface="Helvetica Neue"/>
                <a:cs typeface="Helvetica Neue"/>
              </a:rPr>
              <a:t>Proverbs 4: 23</a:t>
            </a:r>
          </a:p>
          <a:p>
            <a:pPr algn="ctr">
              <a:lnSpc>
                <a:spcPts val="4600"/>
              </a:lnSpc>
              <a:spcBef>
                <a:spcPts val="1200"/>
              </a:spcBef>
              <a:defRPr sz="2400">
                <a:latin typeface="Times New Roman"/>
                <a:ea typeface="Times New Roman"/>
                <a:cs typeface="Times New Roman"/>
                <a:sym typeface="Times New Roman"/>
              </a:defRPr>
            </a:pPr>
            <a:r>
              <a:rPr lang="en-US" sz="2400" b="1" dirty="0">
                <a:latin typeface="Helvetica Neue"/>
                <a:cs typeface="Helvetica Neue"/>
              </a:rPr>
              <a:t>3. Respect and value the other person. </a:t>
            </a:r>
            <a:r>
              <a:rPr lang="en-US" sz="1600" dirty="0"/>
              <a:t>Ephesians 4:25</a:t>
            </a:r>
          </a:p>
          <a:p>
            <a:pPr algn="ctr">
              <a:lnSpc>
                <a:spcPts val="4600"/>
              </a:lnSpc>
              <a:spcBef>
                <a:spcPts val="1200"/>
              </a:spcBef>
              <a:defRPr sz="2400">
                <a:latin typeface="Times New Roman"/>
                <a:ea typeface="Times New Roman"/>
                <a:cs typeface="Times New Roman"/>
                <a:sym typeface="Times New Roman"/>
              </a:defRPr>
            </a:pPr>
            <a:r>
              <a:rPr lang="en-US" sz="2400" b="1" dirty="0">
                <a:latin typeface="Helvetica Neue"/>
                <a:cs typeface="Helvetica Neue"/>
              </a:rPr>
              <a:t>4. Slow down. Listen Intently. Focus on the “others.”  </a:t>
            </a:r>
            <a:r>
              <a:rPr lang="en-US" sz="1600" dirty="0"/>
              <a:t>James 1:19</a:t>
            </a:r>
            <a:endParaRPr sz="1600" dirty="0"/>
          </a:p>
          <a:p>
            <a:pPr algn="ctr">
              <a:lnSpc>
                <a:spcPts val="3700"/>
              </a:lnSpc>
              <a:spcBef>
                <a:spcPts val="1200"/>
              </a:spcBef>
              <a:defRPr sz="1600">
                <a:latin typeface="Times New Roman"/>
                <a:ea typeface="Times New Roman"/>
                <a:cs typeface="Times New Roman"/>
                <a:sym typeface="Times New Roman"/>
              </a:defRPr>
            </a:pPr>
            <a:r>
              <a:rPr sz="2400" dirty="0">
                <a:latin typeface="Helvetica Neue"/>
                <a:cs typeface="Helvetica Neue"/>
              </a:rPr>
              <a:t> </a:t>
            </a:r>
            <a:r>
              <a:rPr lang="en-US" sz="2400" b="1" dirty="0">
                <a:latin typeface="Helvetica Neue"/>
                <a:cs typeface="Helvetica Neue"/>
              </a:rPr>
              <a:t>5. Follow Jesus’ example. </a:t>
            </a:r>
            <a:r>
              <a:rPr lang="en-US" sz="1600" dirty="0"/>
              <a:t>Ephesians 5:1</a:t>
            </a:r>
          </a:p>
          <a:p>
            <a:pPr algn="ctr">
              <a:lnSpc>
                <a:spcPts val="3700"/>
              </a:lnSpc>
              <a:spcBef>
                <a:spcPts val="1200"/>
              </a:spcBef>
              <a:defRPr sz="1600">
                <a:latin typeface="Times New Roman"/>
                <a:ea typeface="Times New Roman"/>
                <a:cs typeface="Times New Roman"/>
                <a:sym typeface="Times New Roman"/>
              </a:defRPr>
            </a:pPr>
            <a:r>
              <a:rPr lang="en-US" sz="2400" b="1" dirty="0">
                <a:latin typeface="Times"/>
                <a:ea typeface="Times"/>
                <a:cs typeface="Times"/>
                <a:sym typeface="Times"/>
              </a:rPr>
              <a:t>                </a:t>
            </a:r>
            <a:r>
              <a:rPr lang="en-US" sz="2400" b="1" dirty="0">
                <a:latin typeface="Helvetica Neue"/>
                <a:ea typeface="Times"/>
                <a:cs typeface="Helvetica Neue"/>
                <a:sym typeface="Times"/>
              </a:rPr>
              <a:t> 6. Lead from your knees. </a:t>
            </a:r>
            <a:r>
              <a:rPr lang="en-US" sz="1600" dirty="0">
                <a:latin typeface="Times"/>
                <a:ea typeface="Times"/>
                <a:cs typeface="Times"/>
                <a:sym typeface="Times"/>
              </a:rPr>
              <a:t>II Chronicles 20:12, 15</a:t>
            </a:r>
            <a:endParaRPr sz="1600" dirty="0">
              <a:latin typeface="Times"/>
              <a:ea typeface="Times"/>
              <a:cs typeface="Times"/>
              <a:sym typeface="Times"/>
            </a:endParaRPr>
          </a:p>
        </p:txBody>
      </p:sp>
    </p:spTree>
    <p:extLst>
      <p:ext uri="{BB962C8B-B14F-4D97-AF65-F5344CB8AC3E}">
        <p14:creationId xmlns:p14="http://schemas.microsoft.com/office/powerpoint/2010/main" val="278109433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2" y="279627"/>
            <a:ext cx="8738622" cy="5432086"/>
          </a:xfrm>
          <a:prstGeom prst="rect">
            <a:avLst/>
          </a:prstGeom>
        </p:spPr>
        <p:txBody>
          <a:bodyPr>
            <a:normAutofit lnSpcReduction="10000"/>
          </a:bodyPr>
          <a:lstStyle/>
          <a:p>
            <a:pPr marL="0" indent="0" algn="ctr">
              <a:lnSpc>
                <a:spcPct val="110000"/>
              </a:lnSpc>
              <a:spcBef>
                <a:spcPts val="0"/>
              </a:spcBef>
              <a:buSzTx/>
              <a:buNone/>
              <a:defRPr sz="2000"/>
            </a:pPr>
            <a:endParaRPr dirty="0"/>
          </a:p>
          <a:p>
            <a:pPr algn="ctr"/>
            <a:endParaRPr lang="en-US" sz="1200" dirty="0"/>
          </a:p>
          <a:p>
            <a:pPr marL="0" indent="0" algn="ctr">
              <a:buNone/>
            </a:pPr>
            <a:endParaRPr lang="en-US" sz="2000" dirty="0"/>
          </a:p>
          <a:p>
            <a:pPr algn="ctr"/>
            <a:endParaRPr lang="en-US" sz="2000" b="1" dirty="0"/>
          </a:p>
          <a:p>
            <a:pPr marL="0" indent="0">
              <a:buNone/>
            </a:pPr>
            <a:r>
              <a:rPr lang="en-US" sz="2000" b="1" dirty="0"/>
              <a:t>Our presence as leaders, particularly in the midst of conflict and stress (including our words, action, thoughts  - our behavior </a:t>
            </a:r>
            <a:r>
              <a:rPr lang="mr-IN" sz="2000" b="1" dirty="0"/>
              <a:t>–</a:t>
            </a:r>
            <a:r>
              <a:rPr lang="en-US" sz="2000" b="1" dirty="0"/>
              <a:t> should increasingly reflect the Christ who indwells  within us by His Spirit.</a:t>
            </a:r>
          </a:p>
          <a:p>
            <a:pPr marL="0" indent="0">
              <a:buNone/>
            </a:pPr>
            <a:endParaRPr lang="en-US" sz="2000" b="1" dirty="0"/>
          </a:p>
          <a:p>
            <a:pPr marL="0" indent="0" algn="ctr">
              <a:buNone/>
            </a:pPr>
            <a:r>
              <a:rPr lang="en-US" sz="2000" b="1" dirty="0"/>
              <a:t>Our presence should should reflect His Presence</a:t>
            </a:r>
          </a:p>
          <a:p>
            <a:pPr marL="0" indent="0" algn="ctr">
              <a:buNone/>
            </a:pPr>
            <a:endParaRPr lang="en-US" sz="2000" b="1" dirty="0"/>
          </a:p>
          <a:p>
            <a:pPr marL="0" indent="0" algn="ctr">
              <a:buNone/>
            </a:pPr>
            <a:r>
              <a:rPr lang="en-US" sz="2000" b="1" dirty="0"/>
              <a:t>Remember: it is not the leader’s presence that is most needed.</a:t>
            </a:r>
          </a:p>
          <a:p>
            <a:pPr marL="0" indent="0" algn="ctr">
              <a:buNone/>
            </a:pPr>
            <a:r>
              <a:rPr lang="en-US" sz="2000" b="1" dirty="0"/>
              <a:t>It is an awareness of His “Always Presence” to lead.   </a:t>
            </a:r>
          </a:p>
          <a:p>
            <a:pPr marL="0" indent="0" algn="ctr">
              <a:buNone/>
            </a:pPr>
            <a:endParaRPr lang="en-US" sz="2000" b="1" dirty="0"/>
          </a:p>
          <a:p>
            <a:pPr marL="0" indent="0" algn="ctr">
              <a:buNone/>
            </a:pPr>
            <a:r>
              <a:rPr lang="en-US" sz="2000" b="1" dirty="0"/>
              <a:t>Matthew 1:23</a:t>
            </a:r>
          </a:p>
          <a:p>
            <a:pPr marL="0" indent="0" algn="ctr">
              <a:buNone/>
            </a:pPr>
            <a:r>
              <a:rPr lang="en-US" sz="2000" b="1" dirty="0"/>
              <a:t>Matthew 28:20</a:t>
            </a:r>
          </a:p>
          <a:p>
            <a:pPr marL="0" indent="0" algn="ctr">
              <a:buNone/>
            </a:pPr>
            <a:endParaRPr lang="en-US" sz="2000" b="1" dirty="0"/>
          </a:p>
          <a:p>
            <a:pPr marL="0" indent="0" algn="ctr">
              <a:buNone/>
            </a:pPr>
            <a:endParaRPr lang="en-US" sz="2000" b="1" dirty="0"/>
          </a:p>
        </p:txBody>
      </p:sp>
      <p:sp>
        <p:nvSpPr>
          <p:cNvPr id="201" name="Title 1"/>
          <p:cNvSpPr txBox="1">
            <a:spLocks noGrp="1"/>
          </p:cNvSpPr>
          <p:nvPr>
            <p:ph type="title"/>
          </p:nvPr>
        </p:nvSpPr>
        <p:spPr>
          <a:xfrm>
            <a:off x="278191" y="255091"/>
            <a:ext cx="8738622"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Presence and Caring Relationships</a:t>
            </a:r>
          </a:p>
        </p:txBody>
      </p:sp>
      <p:sp>
        <p:nvSpPr>
          <p:cNvPr id="202" name="“Christian leadership is humble service to others for…"/>
          <p:cNvSpPr txBox="1"/>
          <p:nvPr/>
        </p:nvSpPr>
        <p:spPr>
          <a:xfrm>
            <a:off x="125594" y="825337"/>
            <a:ext cx="9018405" cy="64547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lang="en-US" sz="2400" b="1" i="1" dirty="0">
                <a:latin typeface="+mj-lt"/>
                <a:ea typeface="Times New Roman"/>
                <a:cs typeface="Helvetica Neue"/>
                <a:sym typeface="Times New Roman"/>
              </a:rPr>
              <a:t>Our “presence” should reflect His Presence</a:t>
            </a:r>
            <a:endParaRPr sz="1600" dirty="0">
              <a:latin typeface="Times"/>
              <a:ea typeface="Times"/>
              <a:cs typeface="Times"/>
              <a:sym typeface="Times"/>
            </a:endParaRPr>
          </a:p>
        </p:txBody>
      </p:sp>
    </p:spTree>
    <p:extLst>
      <p:ext uri="{BB962C8B-B14F-4D97-AF65-F5344CB8AC3E}">
        <p14:creationId xmlns:p14="http://schemas.microsoft.com/office/powerpoint/2010/main" val="272141847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5208778"/>
          </a:xfrm>
          <a:prstGeom prst="rect">
            <a:avLst/>
          </a:prstGeom>
        </p:spPr>
        <p:txBody>
          <a:bodyPr>
            <a:normAutofit/>
          </a:bodyPr>
          <a:lstStyle/>
          <a:p>
            <a:pPr marL="0" indent="0" algn="ctr">
              <a:lnSpc>
                <a:spcPct val="110000"/>
              </a:lnSpc>
              <a:spcBef>
                <a:spcPts val="0"/>
              </a:spcBef>
              <a:buSzTx/>
              <a:buNone/>
              <a:defRPr sz="2000"/>
            </a:pPr>
            <a:endParaRPr dirty="0"/>
          </a:p>
          <a:p>
            <a:endParaRPr lang="en-US" sz="1200" dirty="0"/>
          </a:p>
          <a:p>
            <a:endParaRPr lang="en-US" sz="1200" dirty="0"/>
          </a:p>
          <a:p>
            <a:pPr marL="0" indent="0">
              <a:lnSpc>
                <a:spcPct val="110000"/>
              </a:lnSpc>
              <a:spcBef>
                <a:spcPts val="0"/>
              </a:spcBef>
              <a:buSzTx/>
              <a:buNone/>
              <a:defRPr sz="2000" b="1"/>
            </a:pPr>
            <a:endParaRPr lang="en-US" sz="1200" i="1" dirty="0">
              <a:latin typeface="Times"/>
              <a:ea typeface="Times"/>
              <a:cs typeface="Times"/>
              <a:sym typeface="Times"/>
            </a:endParaRPr>
          </a:p>
          <a:p>
            <a:pPr marL="0" indent="0">
              <a:lnSpc>
                <a:spcPct val="110000"/>
              </a:lnSpc>
              <a:spcBef>
                <a:spcPts val="0"/>
              </a:spcBef>
              <a:buSzTx/>
              <a:buNone/>
              <a:defRPr sz="2000" b="1"/>
            </a:pPr>
            <a:endParaRPr lang="en-US" sz="1700" b="1" dirty="0"/>
          </a:p>
          <a:p>
            <a:pPr marL="0" indent="0">
              <a:lnSpc>
                <a:spcPct val="110000"/>
              </a:lnSpc>
              <a:spcBef>
                <a:spcPts val="0"/>
              </a:spcBef>
              <a:buSzTx/>
              <a:buNone/>
              <a:defRPr sz="2000" b="1"/>
            </a:pPr>
            <a:endParaRPr lang="en-US" sz="1700" b="1" dirty="0"/>
          </a:p>
        </p:txBody>
      </p:sp>
      <p:sp>
        <p:nvSpPr>
          <p:cNvPr id="201" name="Title 1"/>
          <p:cNvSpPr txBox="1">
            <a:spLocks noGrp="1"/>
          </p:cNvSpPr>
          <p:nvPr>
            <p:ph type="title"/>
          </p:nvPr>
        </p:nvSpPr>
        <p:spPr>
          <a:xfrm>
            <a:off x="278191" y="255091"/>
            <a:ext cx="8738622"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Presence and Caring Relationships</a:t>
            </a:r>
          </a:p>
        </p:txBody>
      </p:sp>
      <p:sp>
        <p:nvSpPr>
          <p:cNvPr id="202" name="“Christian leadership is humble service to others for…"/>
          <p:cNvSpPr txBox="1"/>
          <p:nvPr/>
        </p:nvSpPr>
        <p:spPr>
          <a:xfrm>
            <a:off x="97685" y="831371"/>
            <a:ext cx="8919127" cy="808981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r>
              <a:rPr lang="en-US" sz="2400" b="1" i="1" dirty="0">
                <a:latin typeface="Helvetica Neue"/>
                <a:cs typeface="Helvetica Neue"/>
              </a:rPr>
              <a:t>Think of different leaders you have </a:t>
            </a:r>
            <a:r>
              <a:rPr lang="en-US" sz="2400" b="1" dirty="0">
                <a:latin typeface="Helvetica Neue"/>
                <a:cs typeface="Helvetica Neue"/>
              </a:rPr>
              <a:t>encountered</a:t>
            </a:r>
          </a:p>
          <a:p>
            <a:pPr algn="ctr"/>
            <a:r>
              <a:rPr lang="en-US" sz="2400" b="1" dirty="0">
                <a:latin typeface="Helvetica Neue"/>
                <a:cs typeface="Helvetica Neue"/>
              </a:rPr>
              <a:t> from either inside or outside of the Church. </a:t>
            </a:r>
          </a:p>
          <a:p>
            <a:pPr algn="ctr"/>
            <a:r>
              <a:rPr lang="en-US" sz="2000" b="1" dirty="0">
                <a:latin typeface="Helvetica Neue"/>
                <a:cs typeface="Helvetica Neue"/>
              </a:rPr>
              <a:t> </a:t>
            </a:r>
          </a:p>
          <a:p>
            <a:pPr algn="ctr"/>
            <a:r>
              <a:rPr lang="en-US" sz="2000" dirty="0">
                <a:latin typeface="Helvetica Neue"/>
                <a:cs typeface="Helvetica Neue"/>
              </a:rPr>
              <a:t>		</a:t>
            </a:r>
            <a:r>
              <a:rPr lang="en-US" sz="2000" b="1" i="1" dirty="0">
                <a:latin typeface="Helvetica Neue"/>
                <a:cs typeface="Helvetica Neue"/>
              </a:rPr>
              <a:t>What was it  about a leader that made his/her presence welcome?</a:t>
            </a:r>
          </a:p>
          <a:p>
            <a:pPr algn="ctr"/>
            <a:endParaRPr lang="en-US" sz="2000" dirty="0"/>
          </a:p>
          <a:p>
            <a:pPr algn="ctr"/>
            <a:r>
              <a:rPr lang="en-US" sz="2000" b="1" i="1" dirty="0">
                <a:latin typeface="Helvetica Neue"/>
                <a:cs typeface="Helvetica Neue"/>
              </a:rPr>
              <a:t>Have there been leaders whose presence you dreaded</a:t>
            </a:r>
          </a:p>
          <a:p>
            <a:pPr algn="ctr"/>
            <a:r>
              <a:rPr lang="en-US" sz="2000" b="1" i="1" dirty="0">
                <a:latin typeface="Helvetica Neue"/>
                <a:cs typeface="Helvetica Neue"/>
              </a:rPr>
              <a:t> instead of welcomed?  Why?</a:t>
            </a:r>
          </a:p>
          <a:p>
            <a:pPr algn="ctr"/>
            <a:endParaRPr lang="en-US" sz="2000" b="1" i="1" dirty="0">
              <a:latin typeface="Helvetica Neue"/>
              <a:cs typeface="Helvetica Neue"/>
            </a:endParaRPr>
          </a:p>
          <a:p>
            <a:pPr algn="ctr"/>
            <a:r>
              <a:rPr lang="en-US" sz="2000" b="1" i="1" dirty="0">
                <a:latin typeface="Helvetica Neue"/>
                <a:cs typeface="Helvetica Neue"/>
              </a:rPr>
              <a:t>Could there be some who dread your presence?</a:t>
            </a:r>
          </a:p>
          <a:p>
            <a:pPr algn="ctr"/>
            <a:r>
              <a:rPr lang="en-US" sz="2000" b="1" i="1" dirty="0">
                <a:latin typeface="Helvetica Neue"/>
                <a:cs typeface="Helvetica Neue"/>
              </a:rPr>
              <a:t> </a:t>
            </a:r>
          </a:p>
          <a:p>
            <a:pPr algn="ctr"/>
            <a:r>
              <a:rPr lang="en-US" sz="2000" b="1" i="1" dirty="0">
                <a:latin typeface="Helvetica Neue"/>
                <a:cs typeface="Helvetica Neue"/>
              </a:rPr>
              <a:t> What can you do to make your presence more welcomed than dreaded?</a:t>
            </a:r>
          </a:p>
          <a:p>
            <a:pPr algn="ctr"/>
            <a:endParaRPr lang="en-US" sz="2000" b="1" i="1" dirty="0">
              <a:latin typeface="Helvetica Neue"/>
              <a:cs typeface="Helvetica Neue"/>
            </a:endParaRPr>
          </a:p>
          <a:p>
            <a:pPr algn="ctr"/>
            <a:r>
              <a:rPr lang="en-US" sz="2000" b="1" i="1" dirty="0">
                <a:latin typeface="Helvetica Neue"/>
                <a:cs typeface="Helvetica Neue"/>
              </a:rPr>
              <a:t>Do scriptures come to mind that describe the evidence of</a:t>
            </a:r>
          </a:p>
          <a:p>
            <a:pPr algn="ctr"/>
            <a:r>
              <a:rPr lang="en-US" sz="2000" b="1" i="1" dirty="0">
                <a:latin typeface="Helvetica Neue"/>
                <a:cs typeface="Helvetica Neue"/>
              </a:rPr>
              <a:t> the Lord’s leadership as presence?</a:t>
            </a:r>
          </a:p>
          <a:p>
            <a:pPr algn="ctr">
              <a:lnSpc>
                <a:spcPts val="4600"/>
              </a:lnSpc>
              <a:spcBef>
                <a:spcPts val="1200"/>
              </a:spcBef>
              <a:defRPr sz="2400">
                <a:latin typeface="Times New Roman"/>
                <a:ea typeface="Times New Roman"/>
                <a:cs typeface="Times New Roman"/>
                <a:sym typeface="Times New Roman"/>
              </a:defRPr>
            </a:pPr>
            <a:endParaRPr lang="en-US" sz="1400" dirty="0"/>
          </a:p>
          <a:p>
            <a:pPr algn="ctr">
              <a:lnSpc>
                <a:spcPts val="4600"/>
              </a:lnSpc>
              <a:spcBef>
                <a:spcPts val="1200"/>
              </a:spcBef>
              <a:defRPr sz="2400">
                <a:latin typeface="Times New Roman"/>
                <a:ea typeface="Times New Roman"/>
                <a:cs typeface="Times New Roman"/>
                <a:sym typeface="Times New Roman"/>
              </a:defRPr>
            </a:pPr>
            <a:endParaRPr lang="en-US" sz="1400" dirty="0"/>
          </a:p>
          <a:p>
            <a:pPr algn="ctr">
              <a:lnSpc>
                <a:spcPts val="4600"/>
              </a:lnSpc>
              <a:spcBef>
                <a:spcPts val="1200"/>
              </a:spcBef>
              <a:defRPr sz="2400">
                <a:latin typeface="Times New Roman"/>
                <a:ea typeface="Times New Roman"/>
                <a:cs typeface="Times New Roman"/>
                <a:sym typeface="Times New Roman"/>
              </a:defRPr>
            </a:pPr>
            <a:endParaRPr lang="en-US" sz="1400" dirty="0"/>
          </a:p>
          <a:p>
            <a:pPr algn="ctr">
              <a:lnSpc>
                <a:spcPts val="4600"/>
              </a:lnSpc>
              <a:spcBef>
                <a:spcPts val="1200"/>
              </a:spcBef>
              <a:defRPr sz="2400">
                <a:latin typeface="Times New Roman"/>
                <a:ea typeface="Times New Roman"/>
                <a:cs typeface="Times New Roman"/>
                <a:sym typeface="Times New Roman"/>
              </a:defRPr>
            </a:pPr>
            <a:r>
              <a:rPr sz="1400" dirty="0"/>
              <a:t> </a:t>
            </a:r>
            <a:endParaRPr sz="3200" dirty="0"/>
          </a:p>
          <a:p>
            <a:pPr>
              <a:lnSpc>
                <a:spcPts val="3700"/>
              </a:lnSpc>
              <a:spcBef>
                <a:spcPts val="1200"/>
              </a:spcBef>
              <a:defRPr sz="1600">
                <a:latin typeface="Times New Roman"/>
                <a:ea typeface="Times New Roman"/>
                <a:cs typeface="Times New Roman"/>
                <a:sym typeface="Times New Roman"/>
              </a:defRPr>
            </a:pPr>
            <a:r>
              <a:rPr dirty="0"/>
              <a:t> </a:t>
            </a:r>
            <a:endParaRPr sz="1200" dirty="0">
              <a:latin typeface="Times"/>
              <a:ea typeface="Times"/>
              <a:cs typeface="Times"/>
              <a:sym typeface="Times"/>
            </a:endParaRPr>
          </a:p>
        </p:txBody>
      </p:sp>
    </p:spTree>
    <p:extLst>
      <p:ext uri="{BB962C8B-B14F-4D97-AF65-F5344CB8AC3E}">
        <p14:creationId xmlns:p14="http://schemas.microsoft.com/office/powerpoint/2010/main" val="329493232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1" y="669925"/>
            <a:ext cx="8625086" cy="4898820"/>
          </a:xfrm>
          <a:prstGeom prst="rect">
            <a:avLst/>
          </a:prstGeom>
        </p:spPr>
        <p:txBody>
          <a:bodyPr>
            <a:normAutofit fontScale="85000" lnSpcReduction="10000"/>
          </a:bodyPr>
          <a:lstStyle/>
          <a:p>
            <a:pPr marL="0" indent="0" algn="ctr">
              <a:lnSpc>
                <a:spcPct val="110000"/>
              </a:lnSpc>
              <a:spcBef>
                <a:spcPts val="0"/>
              </a:spcBef>
              <a:buSzTx/>
              <a:buNone/>
              <a:defRPr sz="2000"/>
            </a:pPr>
            <a:endParaRPr dirty="0"/>
          </a:p>
          <a:p>
            <a:pPr marL="0" indent="0" algn="ctr">
              <a:buNone/>
            </a:pPr>
            <a:r>
              <a:rPr lang="en-US" sz="2800" b="1" dirty="0">
                <a:latin typeface="Helvetica Neue"/>
                <a:cs typeface="Helvetica Neue"/>
              </a:rPr>
              <a:t>Our compassionate heart is</a:t>
            </a:r>
          </a:p>
          <a:p>
            <a:pPr marL="0" indent="0" algn="ctr">
              <a:buNone/>
            </a:pPr>
            <a:r>
              <a:rPr lang="en-US" sz="2800" b="1" dirty="0">
                <a:latin typeface="Helvetica Neue"/>
                <a:cs typeface="Helvetica Neue"/>
              </a:rPr>
              <a:t> revealed as we enable others </a:t>
            </a:r>
          </a:p>
          <a:p>
            <a:pPr marL="0" indent="0" algn="ctr">
              <a:buNone/>
            </a:pPr>
            <a:r>
              <a:rPr lang="en-US" sz="2800" b="1" dirty="0">
                <a:latin typeface="Helvetica Neue"/>
                <a:cs typeface="Helvetica Neue"/>
              </a:rPr>
              <a:t>to see what they have not, nor cannot, see in themselves!</a:t>
            </a:r>
          </a:p>
          <a:p>
            <a:pPr algn="ctr"/>
            <a:endParaRPr lang="en-US" sz="1200" dirty="0"/>
          </a:p>
          <a:p>
            <a:pPr marL="0" indent="0" algn="ctr">
              <a:buNone/>
            </a:pPr>
            <a:endParaRPr lang="en-US" sz="2100" dirty="0">
              <a:latin typeface="Helvetica Neue"/>
              <a:cs typeface="Helvetica Neue"/>
            </a:endParaRPr>
          </a:p>
          <a:p>
            <a:pPr marL="0" indent="0" algn="ctr">
              <a:buNone/>
            </a:pPr>
            <a:r>
              <a:rPr lang="en-US" sz="2100" b="1" dirty="0">
                <a:latin typeface="Helvetica Neue"/>
                <a:cs typeface="Helvetica Neue"/>
              </a:rPr>
              <a:t>”TO BE KIND IS MORE IMPORTANT </a:t>
            </a:r>
          </a:p>
          <a:p>
            <a:pPr marL="0" indent="0" algn="ctr">
              <a:buNone/>
            </a:pPr>
            <a:r>
              <a:rPr lang="en-US" sz="2100" b="1" dirty="0">
                <a:latin typeface="Helvetica Neue"/>
                <a:cs typeface="Helvetica Neue"/>
              </a:rPr>
              <a:t>THAN TO BE RIGHT.</a:t>
            </a:r>
          </a:p>
          <a:p>
            <a:pPr marL="0" indent="0" algn="ctr">
              <a:buNone/>
            </a:pPr>
            <a:r>
              <a:rPr lang="en-US" sz="2100" b="1" dirty="0">
                <a:latin typeface="Helvetica Neue"/>
                <a:cs typeface="Helvetica Neue"/>
              </a:rPr>
              <a:t> MANY TIMES, WHAT PEOPLE NEED</a:t>
            </a:r>
          </a:p>
          <a:p>
            <a:pPr marL="0" indent="0" algn="ctr">
              <a:buNone/>
            </a:pPr>
            <a:r>
              <a:rPr lang="en-US" sz="2100" b="1" dirty="0">
                <a:latin typeface="Helvetica Neue"/>
                <a:cs typeface="Helvetica Neue"/>
              </a:rPr>
              <a:t> IS NOT A BRILLIANT MIND THAT </a:t>
            </a:r>
            <a:r>
              <a:rPr lang="en-US" sz="2100" b="1" i="1" dirty="0">
                <a:latin typeface="Helvetica Neue"/>
                <a:cs typeface="Helvetica Neue"/>
              </a:rPr>
              <a:t>SPEAKS</a:t>
            </a:r>
          </a:p>
          <a:p>
            <a:pPr marL="0" indent="0" algn="ctr">
              <a:buNone/>
            </a:pPr>
            <a:r>
              <a:rPr lang="en-US" sz="2100" b="1" dirty="0">
                <a:latin typeface="Helvetica Neue"/>
                <a:cs typeface="Helvetica Neue"/>
              </a:rPr>
              <a:t>  BUT A SPECIAL HEART THAT </a:t>
            </a:r>
            <a:r>
              <a:rPr lang="en-US" sz="2100" b="1" i="1" dirty="0">
                <a:latin typeface="Helvetica Neue"/>
                <a:cs typeface="Helvetica Neue"/>
              </a:rPr>
              <a:t>LISTENS</a:t>
            </a:r>
            <a:r>
              <a:rPr lang="en-US" sz="2100" b="1" dirty="0">
                <a:latin typeface="Helvetica Neue"/>
                <a:cs typeface="Helvetica Neue"/>
              </a:rPr>
              <a:t>”</a:t>
            </a:r>
          </a:p>
          <a:p>
            <a:pPr marL="0" indent="0" algn="ctr">
              <a:buNone/>
            </a:pPr>
            <a:r>
              <a:rPr lang="en-US" sz="2000" b="1" dirty="0"/>
              <a:t>                                                                      </a:t>
            </a:r>
            <a:r>
              <a:rPr lang="en-US" sz="2000" dirty="0"/>
              <a:t>   Author unknown</a:t>
            </a:r>
          </a:p>
          <a:p>
            <a:pPr marL="0" indent="0" algn="ctr">
              <a:buNone/>
            </a:pPr>
            <a:endParaRPr lang="en-US" sz="2000" dirty="0"/>
          </a:p>
          <a:p>
            <a:pPr marL="0" indent="0" algn="ctr">
              <a:buNone/>
            </a:pPr>
            <a:r>
              <a:rPr lang="en-US" sz="2400" dirty="0">
                <a:latin typeface="Helvetica Neue"/>
                <a:cs typeface="Helvetica Neue"/>
              </a:rPr>
              <a:t>“A NON-ANXIOUS PRESENCE”</a:t>
            </a:r>
          </a:p>
        </p:txBody>
      </p:sp>
      <p:sp>
        <p:nvSpPr>
          <p:cNvPr id="201" name="Title 1"/>
          <p:cNvSpPr txBox="1">
            <a:spLocks noGrp="1"/>
          </p:cNvSpPr>
          <p:nvPr>
            <p:ph type="title"/>
          </p:nvPr>
        </p:nvSpPr>
        <p:spPr>
          <a:xfrm>
            <a:off x="278191" y="255091"/>
            <a:ext cx="8738622"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sz="2800" dirty="0"/>
              <a:t>Focus on Presence and Caring Relationships</a:t>
            </a:r>
          </a:p>
        </p:txBody>
      </p:sp>
      <p:sp>
        <p:nvSpPr>
          <p:cNvPr id="202" name="“Christian leadership is humble service to others for…"/>
          <p:cNvSpPr txBox="1"/>
          <p:nvPr/>
        </p:nvSpPr>
        <p:spPr>
          <a:xfrm>
            <a:off x="909276" y="1380273"/>
            <a:ext cx="7325448" cy="127256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sz="1400" dirty="0"/>
              <a:t>. </a:t>
            </a:r>
            <a:endParaRPr sz="3200" dirty="0"/>
          </a:p>
          <a:p>
            <a:pPr>
              <a:lnSpc>
                <a:spcPts val="3700"/>
              </a:lnSpc>
              <a:spcBef>
                <a:spcPts val="1200"/>
              </a:spcBef>
              <a:defRPr sz="1600">
                <a:latin typeface="Times New Roman"/>
                <a:ea typeface="Times New Roman"/>
                <a:cs typeface="Times New Roman"/>
                <a:sym typeface="Times New Roman"/>
              </a:defRPr>
            </a:pPr>
            <a:r>
              <a:rPr dirty="0"/>
              <a:t> </a:t>
            </a:r>
            <a:endParaRPr sz="1200" dirty="0">
              <a:latin typeface="Times"/>
              <a:ea typeface="Times"/>
              <a:cs typeface="Times"/>
              <a:sym typeface="Times"/>
            </a:endParaRPr>
          </a:p>
        </p:txBody>
      </p:sp>
    </p:spTree>
    <p:extLst>
      <p:ext uri="{BB962C8B-B14F-4D97-AF65-F5344CB8AC3E}">
        <p14:creationId xmlns:p14="http://schemas.microsoft.com/office/powerpoint/2010/main" val="238339705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3166635"/>
          </a:xfrm>
          <a:prstGeom prst="rect">
            <a:avLst/>
          </a:prstGeom>
        </p:spPr>
        <p:txBody>
          <a:bodyPr/>
          <a:lstStyle/>
          <a:p>
            <a:pPr marL="0" indent="0" algn="ctr">
              <a:lnSpc>
                <a:spcPct val="110000"/>
              </a:lnSpc>
              <a:spcBef>
                <a:spcPts val="0"/>
              </a:spcBef>
              <a:buSzTx/>
              <a:buNone/>
              <a:defRPr sz="2000"/>
            </a:pPr>
            <a:endParaRPr dirty="0"/>
          </a:p>
          <a:p>
            <a:pPr marL="0" indent="0">
              <a:lnSpc>
                <a:spcPct val="110000"/>
              </a:lnSpc>
              <a:spcBef>
                <a:spcPts val="0"/>
              </a:spcBef>
              <a:buSzTx/>
              <a:buNone/>
              <a:defRPr sz="2000" b="1"/>
            </a:pPr>
            <a:endParaRPr sz="1200" i="1" dirty="0">
              <a:latin typeface="Times"/>
              <a:ea typeface="Times"/>
              <a:cs typeface="Times"/>
              <a:sym typeface="Times"/>
            </a:endParaRPr>
          </a:p>
        </p:txBody>
      </p:sp>
      <p:sp>
        <p:nvSpPr>
          <p:cNvPr id="201" name="Title 1"/>
          <p:cNvSpPr txBox="1">
            <a:spLocks noGrp="1"/>
          </p:cNvSpPr>
          <p:nvPr>
            <p:ph type="title"/>
          </p:nvPr>
        </p:nvSpPr>
        <p:spPr>
          <a:xfrm>
            <a:off x="278191" y="255091"/>
            <a:ext cx="8738622" cy="576280"/>
          </a:xfrm>
          <a:prstGeom prst="rect">
            <a:avLst/>
          </a:prstGeom>
        </p:spPr>
        <p:txBody>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dirty="0"/>
              <a:t>Let’s Review</a:t>
            </a:r>
            <a:endParaRPr dirty="0"/>
          </a:p>
        </p:txBody>
      </p:sp>
      <p:sp>
        <p:nvSpPr>
          <p:cNvPr id="202" name="“Christian leadership is humble service to others for…"/>
          <p:cNvSpPr txBox="1"/>
          <p:nvPr/>
        </p:nvSpPr>
        <p:spPr>
          <a:xfrm>
            <a:off x="139550" y="811380"/>
            <a:ext cx="9004450" cy="475514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lang="en-US" sz="2800" b="1" dirty="0">
                <a:latin typeface="+mj-lt"/>
              </a:rPr>
              <a:t>Five Trust-Building Questions</a:t>
            </a:r>
          </a:p>
          <a:p>
            <a:pPr algn="ctr">
              <a:lnSpc>
                <a:spcPts val="4600"/>
              </a:lnSpc>
              <a:spcBef>
                <a:spcPts val="1200"/>
              </a:spcBef>
              <a:defRPr sz="2400">
                <a:latin typeface="Times New Roman"/>
                <a:ea typeface="Times New Roman"/>
                <a:cs typeface="Times New Roman"/>
                <a:sym typeface="Times New Roman"/>
              </a:defRPr>
            </a:pPr>
            <a:r>
              <a:rPr sz="2000" b="1" i="1" dirty="0">
                <a:latin typeface="Helvetica Neue"/>
                <a:cs typeface="Helvetica Neue"/>
              </a:rPr>
              <a:t> </a:t>
            </a:r>
            <a:r>
              <a:rPr lang="en-US" sz="2000" b="1" i="1" dirty="0">
                <a:latin typeface="Helvetica Neue"/>
                <a:cs typeface="Helvetica Neue"/>
              </a:rPr>
              <a:t>1.</a:t>
            </a:r>
            <a:r>
              <a:rPr sz="2000" i="1" dirty="0">
                <a:latin typeface="Helvetica Neue"/>
                <a:cs typeface="Helvetica Neue"/>
              </a:rPr>
              <a:t> </a:t>
            </a:r>
            <a:r>
              <a:rPr lang="en-US" sz="2000" b="1" i="1" dirty="0">
                <a:latin typeface="Helvetica Neue"/>
                <a:cs typeface="Helvetica Neue"/>
              </a:rPr>
              <a:t> “Do I do what I say I will do…consistently?”</a:t>
            </a:r>
          </a:p>
          <a:p>
            <a:pPr marL="228600" indent="-228600" algn="ctr">
              <a:buAutoNum type="arabicPeriod"/>
            </a:pPr>
            <a:endParaRPr lang="en-US" sz="2000" b="1" i="1" dirty="0"/>
          </a:p>
          <a:p>
            <a:pPr algn="ctr"/>
            <a:r>
              <a:rPr lang="en-US" sz="2000" b="1" i="1" dirty="0">
                <a:latin typeface="Helvetica Neue"/>
                <a:cs typeface="Helvetica Neue"/>
              </a:rPr>
              <a:t>2.    “Am I honest with others and seek their best in conversations with them…and about them?”</a:t>
            </a:r>
          </a:p>
          <a:p>
            <a:pPr algn="ctr"/>
            <a:endParaRPr lang="en-US" sz="2400" b="1" i="1" dirty="0"/>
          </a:p>
          <a:p>
            <a:pPr algn="ctr" defTabSz="388620">
              <a:lnSpc>
                <a:spcPct val="90000"/>
              </a:lnSpc>
              <a:spcBef>
                <a:spcPts val="500"/>
              </a:spcBef>
              <a:defRPr sz="2000"/>
            </a:pPr>
            <a:r>
              <a:rPr lang="en-US" sz="2000" b="1" i="1" dirty="0">
                <a:latin typeface="Helvetica Neue"/>
                <a:cs typeface="Helvetica Neue"/>
              </a:rPr>
              <a:t>3. “Do I speak directly to those who differ with me and</a:t>
            </a:r>
          </a:p>
          <a:p>
            <a:pPr algn="ctr" defTabSz="388620">
              <a:lnSpc>
                <a:spcPct val="90000"/>
              </a:lnSpc>
              <a:spcBef>
                <a:spcPts val="500"/>
              </a:spcBef>
              <a:defRPr sz="2000"/>
            </a:pPr>
            <a:r>
              <a:rPr lang="en-US" sz="2000" b="1" i="1" dirty="0">
                <a:latin typeface="Helvetica Neue"/>
                <a:cs typeface="Helvetica Neue"/>
              </a:rPr>
              <a:t>do I hold these conversations confidentially?” </a:t>
            </a:r>
          </a:p>
          <a:p>
            <a:pPr algn="ctr"/>
            <a:endParaRPr lang="en-US" sz="2000" b="1" i="1" dirty="0"/>
          </a:p>
          <a:p>
            <a:pPr algn="ctr"/>
            <a:r>
              <a:rPr lang="en-US" sz="2400" b="1" i="1" dirty="0">
                <a:latin typeface="Helvetica Neue"/>
                <a:cs typeface="Helvetica Neue"/>
              </a:rPr>
              <a:t>4</a:t>
            </a:r>
            <a:r>
              <a:rPr lang="en-US" sz="2000" b="1" i="1" dirty="0">
                <a:latin typeface="Helvetica Neue"/>
                <a:cs typeface="Helvetica Neue"/>
              </a:rPr>
              <a:t>.    “Do I have the ability to do what I say I can do, and do it well?”</a:t>
            </a:r>
          </a:p>
          <a:p>
            <a:pPr algn="ctr"/>
            <a:endParaRPr lang="en-US" sz="2000" b="1" i="1" dirty="0"/>
          </a:p>
          <a:p>
            <a:pPr algn="ctr"/>
            <a:r>
              <a:rPr lang="en-US" sz="2000" b="1" i="1" dirty="0"/>
              <a:t>5.    “Am I a leader whose presence others welcome or dread?”</a:t>
            </a:r>
            <a:endParaRPr sz="2000" i="1" dirty="0">
              <a:latin typeface="Times"/>
              <a:ea typeface="Times"/>
              <a:cs typeface="Times"/>
              <a:sym typeface="Times"/>
            </a:endParaRPr>
          </a:p>
        </p:txBody>
      </p:sp>
    </p:spTree>
    <p:extLst>
      <p:ext uri="{BB962C8B-B14F-4D97-AF65-F5344CB8AC3E}">
        <p14:creationId xmlns:p14="http://schemas.microsoft.com/office/powerpoint/2010/main" val="105487306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4" name="Text Placeholder 2"/>
          <p:cNvSpPr txBox="1">
            <a:spLocks noGrp="1"/>
          </p:cNvSpPr>
          <p:nvPr>
            <p:ph type="body" idx="1"/>
          </p:nvPr>
        </p:nvSpPr>
        <p:spPr>
          <a:xfrm>
            <a:off x="399929" y="2615132"/>
            <a:ext cx="8652936" cy="3012208"/>
          </a:xfrm>
          <a:prstGeom prst="rect">
            <a:avLst/>
          </a:prstGeom>
        </p:spPr>
        <p:txBody>
          <a:bodyPr/>
          <a:lstStyle/>
          <a:p>
            <a:pPr marL="320842" indent="-320842" defTabSz="388620">
              <a:lnSpc>
                <a:spcPct val="90000"/>
              </a:lnSpc>
              <a:spcBef>
                <a:spcPts val="1400"/>
              </a:spcBef>
              <a:buFontTx/>
              <a:buAutoNum type="arabicPeriod"/>
              <a:defRPr sz="2300" i="1"/>
            </a:pPr>
            <a:r>
              <a:t>The Qualities of Integrity and Consistency.</a:t>
            </a:r>
          </a:p>
          <a:p>
            <a:pPr marL="320842" indent="-320842" defTabSz="388620">
              <a:lnSpc>
                <a:spcPct val="90000"/>
              </a:lnSpc>
              <a:spcBef>
                <a:spcPts val="1400"/>
              </a:spcBef>
              <a:buFontTx/>
              <a:buAutoNum type="arabicPeriod"/>
              <a:defRPr sz="2300" i="1"/>
            </a:pPr>
            <a:r>
              <a:t>The Qualities of Communication and Transparency.</a:t>
            </a:r>
          </a:p>
          <a:p>
            <a:pPr marL="320842" indent="-320842" defTabSz="388620">
              <a:lnSpc>
                <a:spcPct val="90000"/>
              </a:lnSpc>
              <a:spcBef>
                <a:spcPts val="1400"/>
              </a:spcBef>
              <a:buFontTx/>
              <a:buAutoNum type="arabicPeriod"/>
              <a:defRPr sz="2300" i="1"/>
            </a:pPr>
            <a:r>
              <a:t>The Qualities of Confidentiality and Courageous Conversations.</a:t>
            </a:r>
          </a:p>
          <a:p>
            <a:pPr marL="320842" indent="-320842" defTabSz="388620">
              <a:lnSpc>
                <a:spcPct val="90000"/>
              </a:lnSpc>
              <a:spcBef>
                <a:spcPts val="1400"/>
              </a:spcBef>
              <a:buFontTx/>
              <a:buAutoNum type="arabicPeriod"/>
              <a:defRPr sz="2300" i="1"/>
            </a:pPr>
            <a:r>
              <a:t>The Qualities of Credibility and Humility.</a:t>
            </a:r>
          </a:p>
          <a:p>
            <a:pPr marL="320842" indent="-320842" defTabSz="388620">
              <a:lnSpc>
                <a:spcPct val="90000"/>
              </a:lnSpc>
              <a:spcBef>
                <a:spcPts val="1400"/>
              </a:spcBef>
              <a:buFontTx/>
              <a:buAutoNum type="arabicPeriod"/>
              <a:defRPr sz="2300" i="1"/>
            </a:pPr>
            <a:r>
              <a:t>The Qualities of Presence and Caring Relationships.</a:t>
            </a:r>
          </a:p>
        </p:txBody>
      </p:sp>
      <p:sp>
        <p:nvSpPr>
          <p:cNvPr id="205" name="Title 1"/>
          <p:cNvSpPr txBox="1">
            <a:spLocks noGrp="1"/>
          </p:cNvSpPr>
          <p:nvPr>
            <p:ph type="title"/>
          </p:nvPr>
        </p:nvSpPr>
        <p:spPr>
          <a:xfrm>
            <a:off x="514395" y="488393"/>
            <a:ext cx="8115210" cy="1114938"/>
          </a:xfrm>
          <a:prstGeom prst="rect">
            <a:avLst/>
          </a:prstGeom>
        </p:spPr>
        <p:txBody>
          <a:bodyPr>
            <a:normAutofit fontScale="90000"/>
          </a:bodyPr>
          <a:lstStyle/>
          <a:p>
            <a:pPr defTabSz="374904">
              <a:defRPr sz="2870">
                <a:solidFill>
                  <a:schemeClr val="accent2"/>
                </a:solidFill>
                <a:latin typeface="+mj-lt"/>
                <a:ea typeface="+mj-ea"/>
                <a:cs typeface="+mj-cs"/>
                <a:sym typeface="Helvetica"/>
              </a:defRPr>
            </a:pPr>
            <a:r>
              <a:t>transformative Leadership Qualities: </a:t>
            </a:r>
          </a:p>
          <a:p>
            <a:pPr defTabSz="374904">
              <a:defRPr sz="2870">
                <a:solidFill>
                  <a:schemeClr val="accent2"/>
                </a:solidFill>
                <a:latin typeface="+mj-lt"/>
                <a:ea typeface="+mj-ea"/>
                <a:cs typeface="+mj-cs"/>
                <a:sym typeface="Helvetica"/>
              </a:defRPr>
            </a:pPr>
            <a:r>
              <a:t>NURTURING THE TRUST OF THOSE WE LEAD</a:t>
            </a:r>
          </a:p>
        </p:txBody>
      </p:sp>
      <p:sp>
        <p:nvSpPr>
          <p:cNvPr id="206" name="SUMMARY"/>
          <p:cNvSpPr/>
          <p:nvPr/>
        </p:nvSpPr>
        <p:spPr>
          <a:xfrm>
            <a:off x="2468483" y="1545797"/>
            <a:ext cx="4207034" cy="582296"/>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45718" tIns="45718" rIns="45718" bIns="45718" anchor="ctr"/>
          <a:lstStyle>
            <a:lvl1pPr algn="ctr">
              <a:defRPr sz="3100" b="1">
                <a:solidFill>
                  <a:srgbClr val="FFFFFF"/>
                </a:solidFill>
                <a:latin typeface="Trajan Pro"/>
                <a:ea typeface="Trajan Pro"/>
                <a:cs typeface="Trajan Pro"/>
                <a:sym typeface="Trajan Pro"/>
              </a:defRPr>
            </a:lvl1pPr>
          </a:lstStyle>
          <a:p>
            <a:r>
              <a:t>SUMMARY</a:t>
            </a:r>
          </a:p>
        </p:txBody>
      </p:sp>
    </p:spTree>
    <p:extLst>
      <p:ext uri="{BB962C8B-B14F-4D97-AF65-F5344CB8AC3E}">
        <p14:creationId xmlns:p14="http://schemas.microsoft.com/office/powerpoint/2010/main" val="56824826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0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0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2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8" name="Text Placeholder 2"/>
          <p:cNvSpPr txBox="1">
            <a:spLocks noGrp="1"/>
          </p:cNvSpPr>
          <p:nvPr>
            <p:ph type="body" idx="1"/>
          </p:nvPr>
        </p:nvSpPr>
        <p:spPr>
          <a:xfrm>
            <a:off x="404695" y="321005"/>
            <a:ext cx="8526492" cy="5359393"/>
          </a:xfrm>
          <a:prstGeom prst="rect">
            <a:avLst/>
          </a:prstGeom>
        </p:spPr>
        <p:txBody>
          <a:bodyPr>
            <a:normAutofit fontScale="77500" lnSpcReduction="20000"/>
          </a:bodyPr>
          <a:lstStyle/>
          <a:p>
            <a:pPr marL="0" indent="0" algn="ctr" defTabSz="310895">
              <a:spcBef>
                <a:spcPts val="400"/>
              </a:spcBef>
              <a:buSzTx/>
              <a:buNone/>
              <a:defRPr sz="2720">
                <a:solidFill>
                  <a:schemeClr val="accent2"/>
                </a:solidFill>
              </a:defRPr>
            </a:pPr>
            <a:r>
              <a:rPr lang="en-US" sz="3300" b="1" dirty="0"/>
              <a:t>Questions. Comments. Group Discussion.</a:t>
            </a:r>
          </a:p>
          <a:p>
            <a:pPr marL="0" indent="0" algn="ctr" defTabSz="310895">
              <a:spcBef>
                <a:spcPts val="400"/>
              </a:spcBef>
              <a:buSzTx/>
              <a:buNone/>
              <a:defRPr sz="2720">
                <a:solidFill>
                  <a:schemeClr val="accent2"/>
                </a:solidFill>
              </a:defRPr>
            </a:pPr>
            <a:endParaRPr dirty="0"/>
          </a:p>
          <a:p>
            <a:pPr marL="0" indent="0" algn="ctr" defTabSz="310895">
              <a:spcBef>
                <a:spcPts val="400"/>
              </a:spcBef>
              <a:buSzTx/>
              <a:buNone/>
              <a:defRPr sz="3264" b="1">
                <a:solidFill>
                  <a:schemeClr val="accent2"/>
                </a:solidFill>
              </a:defRPr>
            </a:pPr>
            <a:r>
              <a:rPr sz="2600" dirty="0">
                <a:latin typeface="Helvetica Neue"/>
                <a:cs typeface="Helvetica Neue"/>
              </a:rPr>
              <a:t>Is there a gap between </a:t>
            </a:r>
          </a:p>
          <a:p>
            <a:pPr marL="0" indent="0" algn="ctr" defTabSz="310895">
              <a:spcBef>
                <a:spcPts val="400"/>
              </a:spcBef>
              <a:buSzTx/>
              <a:buNone/>
              <a:defRPr sz="3264" b="1">
                <a:solidFill>
                  <a:schemeClr val="accent2"/>
                </a:solidFill>
              </a:defRPr>
            </a:pPr>
            <a:r>
              <a:rPr sz="2600" i="1" dirty="0">
                <a:latin typeface="Helvetica Neue"/>
                <a:cs typeface="Helvetica Neue"/>
              </a:rPr>
              <a:t>my</a:t>
            </a:r>
            <a:r>
              <a:rPr sz="2600" dirty="0">
                <a:latin typeface="Helvetica Neue"/>
                <a:cs typeface="Helvetica Neue"/>
              </a:rPr>
              <a:t> perception of </a:t>
            </a:r>
            <a:r>
              <a:rPr lang="en-US" sz="2600" i="1" dirty="0">
                <a:latin typeface="Helvetica Neue"/>
                <a:cs typeface="Helvetica Neue"/>
              </a:rPr>
              <a:t>my</a:t>
            </a:r>
            <a:r>
              <a:rPr lang="en-US" sz="2600" dirty="0">
                <a:latin typeface="Helvetica Neue"/>
                <a:cs typeface="Helvetica Neue"/>
              </a:rPr>
              <a:t> </a:t>
            </a:r>
            <a:r>
              <a:rPr sz="2600" dirty="0">
                <a:latin typeface="Helvetica Neue"/>
                <a:cs typeface="Helvetica Neue"/>
              </a:rPr>
              <a:t>trustworthiness </a:t>
            </a:r>
          </a:p>
          <a:p>
            <a:pPr marL="0" indent="0" algn="ctr" defTabSz="310895">
              <a:spcBef>
                <a:spcPts val="400"/>
              </a:spcBef>
              <a:buSzTx/>
              <a:buNone/>
              <a:defRPr sz="3264" b="1">
                <a:solidFill>
                  <a:schemeClr val="accent2"/>
                </a:solidFill>
              </a:defRPr>
            </a:pPr>
            <a:r>
              <a:rPr sz="2600" dirty="0">
                <a:latin typeface="Helvetica Neue"/>
                <a:cs typeface="Helvetica Neue"/>
              </a:rPr>
              <a:t>and the perception </a:t>
            </a:r>
            <a:r>
              <a:rPr lang="en-US" sz="2600" dirty="0">
                <a:latin typeface="Helvetica Neue"/>
                <a:cs typeface="Helvetica Neue"/>
              </a:rPr>
              <a:t>of trust in me </a:t>
            </a:r>
            <a:r>
              <a:rPr lang="en-US" sz="2600" i="1" dirty="0">
                <a:latin typeface="Helvetica Neue"/>
                <a:cs typeface="Helvetica Neue"/>
              </a:rPr>
              <a:t>by those I lead</a:t>
            </a:r>
            <a:r>
              <a:rPr sz="2600" dirty="0">
                <a:latin typeface="Helvetica Neue"/>
                <a:cs typeface="Helvetica Neue"/>
              </a:rPr>
              <a:t>?</a:t>
            </a:r>
            <a:endParaRPr lang="en-US" sz="2600" dirty="0">
              <a:latin typeface="Helvetica Neue"/>
              <a:cs typeface="Helvetica Neue"/>
            </a:endParaRPr>
          </a:p>
          <a:p>
            <a:pPr marL="0" indent="0" algn="ctr" defTabSz="310895">
              <a:spcBef>
                <a:spcPts val="400"/>
              </a:spcBef>
              <a:buSzTx/>
              <a:buNone/>
              <a:defRPr sz="3264" b="1">
                <a:solidFill>
                  <a:schemeClr val="accent2"/>
                </a:solidFill>
              </a:defRPr>
            </a:pPr>
            <a:endParaRPr lang="en-US" sz="2600" dirty="0"/>
          </a:p>
          <a:p>
            <a:pPr marL="0" indent="0" algn="ctr" defTabSz="310895">
              <a:spcBef>
                <a:spcPts val="400"/>
              </a:spcBef>
              <a:buSzTx/>
              <a:buNone/>
              <a:defRPr sz="3264" b="1">
                <a:solidFill>
                  <a:schemeClr val="accent2"/>
                </a:solidFill>
              </a:defRPr>
            </a:pPr>
            <a:endParaRPr lang="en-US" sz="2600" dirty="0">
              <a:latin typeface="Helvetica Neue"/>
              <a:cs typeface="Helvetica Neue"/>
            </a:endParaRPr>
          </a:p>
          <a:p>
            <a:pPr marL="0" indent="0" algn="ctr" defTabSz="310895">
              <a:spcBef>
                <a:spcPts val="400"/>
              </a:spcBef>
              <a:buSzTx/>
              <a:buNone/>
              <a:defRPr sz="3264" b="1">
                <a:solidFill>
                  <a:schemeClr val="accent2"/>
                </a:solidFill>
              </a:defRPr>
            </a:pPr>
            <a:r>
              <a:rPr lang="en-US" sz="2600" dirty="0">
                <a:latin typeface="Helvetica Neue"/>
                <a:cs typeface="Helvetica Neue"/>
              </a:rPr>
              <a:t>Which of these qualities are most affirmed </a:t>
            </a:r>
          </a:p>
          <a:p>
            <a:pPr marL="0" indent="0" algn="ctr" defTabSz="310895">
              <a:spcBef>
                <a:spcPts val="400"/>
              </a:spcBef>
              <a:buSzTx/>
              <a:buNone/>
              <a:defRPr sz="3264" b="1">
                <a:solidFill>
                  <a:schemeClr val="accent2"/>
                </a:solidFill>
              </a:defRPr>
            </a:pPr>
            <a:r>
              <a:rPr lang="en-US" sz="2600" dirty="0">
                <a:latin typeface="Helvetica Neue"/>
                <a:cs typeface="Helvetica Neue"/>
              </a:rPr>
              <a:t>by the testimonies of those you lead?</a:t>
            </a:r>
          </a:p>
          <a:p>
            <a:pPr marL="0" indent="0" algn="ctr" defTabSz="310895">
              <a:spcBef>
                <a:spcPts val="400"/>
              </a:spcBef>
              <a:buSzTx/>
              <a:buNone/>
              <a:defRPr sz="3264" b="1">
                <a:solidFill>
                  <a:schemeClr val="accent2"/>
                </a:solidFill>
              </a:defRPr>
            </a:pPr>
            <a:endParaRPr lang="en-US" sz="2600" dirty="0"/>
          </a:p>
          <a:p>
            <a:pPr marL="0" indent="0">
              <a:buNone/>
            </a:pPr>
            <a:r>
              <a:rPr lang="en-US" sz="2600" b="1" dirty="0"/>
              <a:t>       </a:t>
            </a:r>
            <a:r>
              <a:rPr lang="en-US" sz="2600" b="1" dirty="0">
                <a:latin typeface="Helvetica Neue"/>
                <a:cs typeface="Helvetica Neue"/>
              </a:rPr>
              <a:t>            </a:t>
            </a:r>
            <a:endParaRPr lang="en-US" sz="2600" dirty="0">
              <a:latin typeface="Helvetica Neue"/>
              <a:cs typeface="Helvetica Neue"/>
            </a:endParaRPr>
          </a:p>
          <a:p>
            <a:pPr marL="0" indent="0" algn="ctr" defTabSz="310895">
              <a:spcBef>
                <a:spcPts val="400"/>
              </a:spcBef>
              <a:buSzTx/>
              <a:buNone/>
              <a:defRPr sz="3264" b="1">
                <a:solidFill>
                  <a:schemeClr val="accent2"/>
                </a:solidFill>
              </a:defRPr>
            </a:pPr>
            <a:r>
              <a:rPr lang="en-US" sz="2600" b="1" dirty="0">
                <a:latin typeface="Helvetica Neue"/>
                <a:cs typeface="Helvetica Neue"/>
              </a:rPr>
              <a:t>Is the lack of expression of these qualities hindering </a:t>
            </a:r>
          </a:p>
          <a:p>
            <a:pPr marL="0" indent="0" algn="ctr" defTabSz="310895">
              <a:spcBef>
                <a:spcPts val="400"/>
              </a:spcBef>
              <a:buSzTx/>
              <a:buNone/>
              <a:defRPr sz="3264" b="1">
                <a:solidFill>
                  <a:schemeClr val="accent2"/>
                </a:solidFill>
              </a:defRPr>
            </a:pPr>
            <a:r>
              <a:rPr lang="en-US" sz="2600" b="1" dirty="0">
                <a:latin typeface="Helvetica Neue"/>
                <a:cs typeface="Helvetica Neue"/>
              </a:rPr>
              <a:t>your testimony of faith?</a:t>
            </a:r>
          </a:p>
          <a:p>
            <a:pPr marL="0" indent="0" algn="ctr" defTabSz="310895">
              <a:spcBef>
                <a:spcPts val="400"/>
              </a:spcBef>
              <a:buSzTx/>
              <a:buNone/>
              <a:defRPr sz="3264" b="1">
                <a:solidFill>
                  <a:schemeClr val="accent2"/>
                </a:solidFill>
              </a:defRPr>
            </a:pPr>
            <a:endParaRPr lang="en-US" sz="2600" dirty="0"/>
          </a:p>
          <a:p>
            <a:pPr marL="0" indent="0" algn="ctr" defTabSz="310895">
              <a:spcBef>
                <a:spcPts val="400"/>
              </a:spcBef>
              <a:buSzTx/>
              <a:buNone/>
              <a:defRPr sz="3264" b="1">
                <a:solidFill>
                  <a:schemeClr val="accent2"/>
                </a:solidFill>
              </a:defRPr>
            </a:pPr>
            <a:endParaRPr sz="2600" dirty="0"/>
          </a:p>
          <a:p>
            <a:pPr marL="0" indent="0" algn="ctr" defTabSz="310895">
              <a:spcBef>
                <a:spcPts val="400"/>
              </a:spcBef>
              <a:buSzTx/>
              <a:buNone/>
              <a:defRPr sz="2720">
                <a:solidFill>
                  <a:schemeClr val="accent2"/>
                </a:solidFill>
              </a:defRPr>
            </a:pPr>
            <a:r>
              <a:rPr lang="en-US" sz="2600" b="1" dirty="0">
                <a:latin typeface="Helvetica Neue"/>
                <a:cs typeface="Helvetica Neue"/>
              </a:rPr>
              <a:t> “Are there some </a:t>
            </a:r>
            <a:r>
              <a:rPr lang="en-US" sz="2600" b="1" i="1" dirty="0">
                <a:latin typeface="Helvetica Neue"/>
                <a:cs typeface="Helvetica Neue"/>
              </a:rPr>
              <a:t>specific</a:t>
            </a:r>
            <a:r>
              <a:rPr lang="en-US" sz="2600" b="1" dirty="0">
                <a:latin typeface="Helvetica Neue"/>
                <a:cs typeface="Helvetica Neue"/>
              </a:rPr>
              <a:t> steps I can take to </a:t>
            </a:r>
          </a:p>
          <a:p>
            <a:pPr marL="0" indent="0" algn="ctr" defTabSz="310895">
              <a:spcBef>
                <a:spcPts val="400"/>
              </a:spcBef>
              <a:buSzTx/>
              <a:buNone/>
              <a:defRPr sz="2720">
                <a:solidFill>
                  <a:schemeClr val="accent2"/>
                </a:solidFill>
              </a:defRPr>
            </a:pPr>
            <a:r>
              <a:rPr lang="en-US" sz="2600" b="1" dirty="0">
                <a:latin typeface="Helvetica Neue"/>
                <a:cs typeface="Helvetica Neue"/>
              </a:rPr>
              <a:t>NURTURE TRUST OF THOSE WHOM  I LEAD?</a:t>
            </a:r>
            <a:r>
              <a:rPr lang="en-US" sz="2600" b="1" dirty="0"/>
              <a:t>” </a:t>
            </a:r>
          </a:p>
          <a:p>
            <a:pPr marL="0" indent="0" algn="ctr" defTabSz="310895">
              <a:spcBef>
                <a:spcPts val="400"/>
              </a:spcBef>
              <a:buSzTx/>
              <a:buNone/>
              <a:defRPr sz="2720">
                <a:solidFill>
                  <a:schemeClr val="accent2"/>
                </a:solidFill>
              </a:defRPr>
            </a:pPr>
            <a:endParaRPr lang="en-US" sz="2400" b="1" dirty="0"/>
          </a:p>
          <a:p>
            <a:pPr marL="0" indent="0" algn="ctr" defTabSz="310895">
              <a:spcBef>
                <a:spcPts val="400"/>
              </a:spcBef>
              <a:buSzTx/>
              <a:buNone/>
              <a:defRPr sz="2720">
                <a:solidFill>
                  <a:schemeClr val="accent2"/>
                </a:solidFill>
              </a:defRPr>
            </a:pPr>
            <a:endParaRPr sz="2400" b="1" dirty="0"/>
          </a:p>
          <a:p>
            <a:pPr marL="0" indent="0" algn="ctr" defTabSz="310895">
              <a:spcBef>
                <a:spcPts val="400"/>
              </a:spcBef>
              <a:buSzTx/>
              <a:buNone/>
              <a:defRPr sz="2720">
                <a:solidFill>
                  <a:srgbClr val="081206"/>
                </a:solidFill>
              </a:defRPr>
            </a:pPr>
            <a:endParaRPr lang="en-US" dirty="0"/>
          </a:p>
          <a:p>
            <a:pPr marL="0" indent="0" algn="ctr" defTabSz="310895">
              <a:spcBef>
                <a:spcPts val="400"/>
              </a:spcBef>
              <a:buSzTx/>
              <a:buNone/>
              <a:defRPr sz="2720">
                <a:solidFill>
                  <a:srgbClr val="081206"/>
                </a:solidFill>
              </a:defRPr>
            </a:pP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08">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20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iterate>
                                    <p:tmAbs val="0"/>
                                  </p:iterate>
                                  <p:childTnLst>
                                    <p:set>
                                      <p:cBhvr>
                                        <p:cTn id="17" fill="hold"/>
                                        <p:tgtEl>
                                          <p:spTgt spid="208">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208">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208">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208">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208">
                                            <p:txEl>
                                              <p:pRg st="10" end="10"/>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iterate>
                                    <p:tmAbs val="0"/>
                                  </p:iterate>
                                  <p:childTnLst>
                                    <p:set>
                                      <p:cBhvr>
                                        <p:cTn id="33" fill="hold"/>
                                        <p:tgtEl>
                                          <p:spTgt spid="208">
                                            <p:txEl>
                                              <p:pRg st="11" end="1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 nodeType="afterEffect">
                                  <p:stCondLst>
                                    <p:cond delay="0"/>
                                  </p:stCondLst>
                                  <p:iterate>
                                    <p:tmAbs val="0"/>
                                  </p:iterate>
                                  <p:childTnLst>
                                    <p:set>
                                      <p:cBhvr>
                                        <p:cTn id="36" fill="hold"/>
                                        <p:tgtEl>
                                          <p:spTgt spid="208">
                                            <p:txEl>
                                              <p:pRg st="12" end="12"/>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1" nodeType="afterEffect">
                                  <p:stCondLst>
                                    <p:cond delay="0"/>
                                  </p:stCondLst>
                                  <p:iterate>
                                    <p:tmAbs val="0"/>
                                  </p:iterate>
                                  <p:childTnLst>
                                    <p:set>
                                      <p:cBhvr>
                                        <p:cTn id="39" fill="hold"/>
                                        <p:tgtEl>
                                          <p:spTgt spid="208">
                                            <p:txEl>
                                              <p:pRg st="15" end="15"/>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1" nodeType="afterEffect">
                                  <p:stCondLst>
                                    <p:cond delay="0"/>
                                  </p:stCondLst>
                                  <p:iterate>
                                    <p:tmAbs val="0"/>
                                  </p:iterate>
                                  <p:childTnLst>
                                    <p:set>
                                      <p:cBhvr>
                                        <p:cTn id="42" fill="hold"/>
                                        <p:tgtEl>
                                          <p:spTgt spid="20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3166635"/>
          </a:xfrm>
          <a:prstGeom prst="rect">
            <a:avLst/>
          </a:prstGeom>
        </p:spPr>
        <p:txBody>
          <a:bodyPr/>
          <a:lstStyle/>
          <a:p>
            <a:pPr marL="0" indent="0" algn="ctr">
              <a:lnSpc>
                <a:spcPct val="110000"/>
              </a:lnSpc>
              <a:spcBef>
                <a:spcPts val="0"/>
              </a:spcBef>
              <a:buSzTx/>
              <a:buNone/>
              <a:defRPr sz="2000"/>
            </a:pPr>
            <a:endParaRPr dirty="0"/>
          </a:p>
          <a:p>
            <a:pPr marL="0" indent="0">
              <a:lnSpc>
                <a:spcPct val="110000"/>
              </a:lnSpc>
              <a:spcBef>
                <a:spcPts val="0"/>
              </a:spcBef>
              <a:buSzTx/>
              <a:buNone/>
              <a:defRPr sz="2000" b="1"/>
            </a:pPr>
            <a:endParaRPr sz="1200" i="1" dirty="0">
              <a:latin typeface="Times"/>
              <a:ea typeface="Times"/>
              <a:cs typeface="Times"/>
              <a:sym typeface="Times"/>
            </a:endParaRPr>
          </a:p>
        </p:txBody>
      </p:sp>
      <p:sp>
        <p:nvSpPr>
          <p:cNvPr id="201" name="Title 1"/>
          <p:cNvSpPr txBox="1">
            <a:spLocks noGrp="1"/>
          </p:cNvSpPr>
          <p:nvPr>
            <p:ph type="title"/>
          </p:nvPr>
        </p:nvSpPr>
        <p:spPr>
          <a:xfrm>
            <a:off x="97684" y="255091"/>
            <a:ext cx="9046315"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a:t>Trust Building Qualities and </a:t>
            </a:r>
            <a:r>
              <a:rPr lang="en-US" sz="2800" i="1" dirty="0"/>
              <a:t>Christian Leadership</a:t>
            </a:r>
            <a:endParaRPr sz="2800" i="1" dirty="0"/>
          </a:p>
        </p:txBody>
      </p:sp>
      <p:sp>
        <p:nvSpPr>
          <p:cNvPr id="202" name="“Christian leadership is humble service to others for…"/>
          <p:cNvSpPr txBox="1"/>
          <p:nvPr/>
        </p:nvSpPr>
        <p:spPr>
          <a:xfrm>
            <a:off x="909276" y="1045311"/>
            <a:ext cx="7325448" cy="586356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lang="en-US" b="1" dirty="0">
                <a:latin typeface="Helvetica Neue"/>
                <a:cs typeface="Helvetica Neue"/>
              </a:rPr>
              <a:t>WHAT IS </a:t>
            </a:r>
            <a:r>
              <a:rPr lang="en-US" b="1" i="1" dirty="0">
                <a:latin typeface="Helvetica Neue"/>
                <a:cs typeface="Helvetica Neue"/>
              </a:rPr>
              <a:t>CHRISTIAN LEADERSHIP</a:t>
            </a:r>
            <a:r>
              <a:rPr lang="en-US" b="1" dirty="0">
                <a:latin typeface="Helvetica Neue"/>
                <a:cs typeface="Helvetica Neue"/>
              </a:rPr>
              <a:t>?</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“Christian leadership is humble service to </a:t>
            </a:r>
            <a:r>
              <a:rPr sz="2000" b="1" i="1" dirty="0">
                <a:latin typeface="Helvetica Neue"/>
                <a:ea typeface="Times"/>
                <a:cs typeface="Helvetica Neue"/>
                <a:sym typeface="Times"/>
              </a:rPr>
              <a:t>others </a:t>
            </a:r>
            <a:r>
              <a:rPr sz="2000" b="1" dirty="0">
                <a:latin typeface="Helvetica Neue"/>
                <a:cs typeface="Helvetica Neue"/>
              </a:rPr>
              <a:t>for </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the purpose of enabling </a:t>
            </a:r>
            <a:r>
              <a:rPr sz="2000" b="1" i="1" dirty="0">
                <a:latin typeface="Helvetica Neue"/>
                <a:ea typeface="Times"/>
                <a:cs typeface="Helvetica Neue"/>
                <a:sym typeface="Times"/>
              </a:rPr>
              <a:t>them</a:t>
            </a:r>
            <a:r>
              <a:rPr sz="2000" b="1" dirty="0">
                <a:latin typeface="Helvetica Neue"/>
                <a:cs typeface="Helvetica Neue"/>
              </a:rPr>
              <a:t>, through teaching and</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 example, to live </a:t>
            </a:r>
            <a:r>
              <a:rPr sz="2000" b="1" i="1" dirty="0">
                <a:latin typeface="Helvetica Neue"/>
                <a:ea typeface="Times"/>
                <a:cs typeface="Helvetica Neue"/>
                <a:sym typeface="Times"/>
              </a:rPr>
              <a:t>their </a:t>
            </a:r>
            <a:r>
              <a:rPr sz="2000" b="1" dirty="0">
                <a:latin typeface="Helvetica Neue"/>
                <a:cs typeface="Helvetica Neue"/>
              </a:rPr>
              <a:t>lives under the Lordship of </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Christ, to fulfill </a:t>
            </a:r>
            <a:r>
              <a:rPr sz="2000" b="1" i="1" dirty="0">
                <a:latin typeface="Helvetica Neue"/>
                <a:ea typeface="Times"/>
                <a:cs typeface="Helvetica Neue"/>
                <a:sym typeface="Times"/>
              </a:rPr>
              <a:t>their </a:t>
            </a:r>
            <a:r>
              <a:rPr sz="2000" b="1" dirty="0">
                <a:latin typeface="Helvetica Neue"/>
                <a:cs typeface="Helvetica Neue"/>
              </a:rPr>
              <a:t>ministry to each other, </a:t>
            </a:r>
          </a:p>
          <a:p>
            <a:pPr algn="ctr">
              <a:lnSpc>
                <a:spcPts val="4600"/>
              </a:lnSpc>
              <a:spcBef>
                <a:spcPts val="1200"/>
              </a:spcBef>
              <a:defRPr sz="2400">
                <a:latin typeface="Times New Roman"/>
                <a:ea typeface="Times New Roman"/>
                <a:cs typeface="Times New Roman"/>
                <a:sym typeface="Times New Roman"/>
              </a:defRPr>
            </a:pPr>
            <a:r>
              <a:rPr sz="2000" b="1" dirty="0">
                <a:latin typeface="Helvetica Neue"/>
                <a:cs typeface="Helvetica Neue"/>
              </a:rPr>
              <a:t>and </a:t>
            </a:r>
            <a:r>
              <a:rPr sz="2000" b="1" i="1" dirty="0">
                <a:latin typeface="Helvetica Neue"/>
                <a:ea typeface="Times"/>
                <a:cs typeface="Helvetica Neue"/>
                <a:sym typeface="Times"/>
              </a:rPr>
              <a:t>their </a:t>
            </a:r>
            <a:r>
              <a:rPr sz="2000" b="1" dirty="0">
                <a:latin typeface="Helvetica Neue"/>
                <a:cs typeface="Helvetica Neue"/>
              </a:rPr>
              <a:t>mission in the world.”</a:t>
            </a:r>
            <a:r>
              <a:rPr lang="en-US" sz="2000" b="1" dirty="0">
                <a:latin typeface="Helvetica Neue"/>
                <a:cs typeface="Helvetica Neue"/>
              </a:rPr>
              <a:t> </a:t>
            </a:r>
            <a:r>
              <a:rPr lang="en-US" sz="1600" b="1" dirty="0"/>
              <a:t>(ELF)</a:t>
            </a:r>
            <a:endParaRPr sz="1600" b="1" dirty="0"/>
          </a:p>
          <a:p>
            <a:pPr>
              <a:lnSpc>
                <a:spcPts val="5600"/>
              </a:lnSpc>
              <a:spcBef>
                <a:spcPts val="1200"/>
              </a:spcBef>
              <a:defRPr sz="1600">
                <a:latin typeface="Times New Roman"/>
                <a:ea typeface="Times New Roman"/>
                <a:cs typeface="Times New Roman"/>
                <a:sym typeface="Times New Roman"/>
              </a:defRPr>
            </a:pPr>
            <a:r>
              <a:rPr sz="3200" b="1" dirty="0"/>
              <a:t>                                                               </a:t>
            </a:r>
            <a:r>
              <a:rPr sz="1400" dirty="0"/>
              <a:t> </a:t>
            </a:r>
            <a:endParaRPr sz="3200" dirty="0"/>
          </a:p>
          <a:p>
            <a:pPr>
              <a:lnSpc>
                <a:spcPts val="3700"/>
              </a:lnSpc>
              <a:spcBef>
                <a:spcPts val="1200"/>
              </a:spcBef>
              <a:defRPr sz="1600">
                <a:latin typeface="Times New Roman"/>
                <a:ea typeface="Times New Roman"/>
                <a:cs typeface="Times New Roman"/>
                <a:sym typeface="Times New Roman"/>
              </a:defRPr>
            </a:pPr>
            <a:r>
              <a:rPr dirty="0"/>
              <a:t> </a:t>
            </a:r>
            <a:endParaRPr sz="1200" dirty="0">
              <a:latin typeface="Times"/>
              <a:ea typeface="Times"/>
              <a:cs typeface="Times"/>
              <a:sym typeface="Times"/>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P spid="202" grpId="2"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0" name="Text Placeholder 2"/>
          <p:cNvSpPr txBox="1">
            <a:spLocks noGrp="1"/>
          </p:cNvSpPr>
          <p:nvPr>
            <p:ph type="body" idx="1"/>
          </p:nvPr>
        </p:nvSpPr>
        <p:spPr>
          <a:xfrm>
            <a:off x="1026335" y="474531"/>
            <a:ext cx="7091330" cy="4485772"/>
          </a:xfrm>
          <a:prstGeom prst="rect">
            <a:avLst/>
          </a:prstGeom>
        </p:spPr>
        <p:txBody>
          <a:bodyPr/>
          <a:lstStyle/>
          <a:p>
            <a:pPr marL="0" indent="0" algn="ctr">
              <a:buSzTx/>
              <a:buNone/>
              <a:defRPr sz="5000"/>
            </a:pPr>
            <a:endParaRPr dirty="0"/>
          </a:p>
          <a:p>
            <a:pPr marL="0" indent="0" algn="ctr">
              <a:buSzTx/>
              <a:buNone/>
              <a:defRPr sz="5000"/>
            </a:pPr>
            <a:r>
              <a:rPr dirty="0"/>
              <a:t>Questions</a:t>
            </a:r>
            <a:endParaRPr lang="en-US" dirty="0"/>
          </a:p>
          <a:p>
            <a:pPr marL="0" indent="0" algn="ctr">
              <a:buSzTx/>
              <a:buNone/>
              <a:defRPr sz="5000"/>
            </a:pPr>
            <a:r>
              <a:rPr dirty="0"/>
              <a:t> Comments</a:t>
            </a:r>
            <a:endParaRPr lang="en-US" dirty="0"/>
          </a:p>
          <a:p>
            <a:pPr marL="0" indent="0" algn="ctr">
              <a:buSzTx/>
              <a:buNone/>
              <a:defRPr sz="5000"/>
            </a:pPr>
            <a:r>
              <a:rPr lang="en-US" dirty="0"/>
              <a:t>Group discussion</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10">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2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363017" y="391361"/>
            <a:ext cx="8683298" cy="4787902"/>
          </a:xfrm>
          <a:prstGeom prst="rect">
            <a:avLst/>
          </a:prstGeom>
        </p:spPr>
        <p:txBody>
          <a:bodyPr>
            <a:noAutofit/>
          </a:bodyPr>
          <a:lstStyle/>
          <a:p>
            <a:pPr defTabSz="167131">
              <a:defRPr sz="1974" cap="none">
                <a:latin typeface="Helvetica Neue"/>
                <a:ea typeface="Helvetica Neue"/>
                <a:cs typeface="Helvetica Neue"/>
                <a:sym typeface="Helvetica Neue"/>
              </a:defRPr>
            </a:pPr>
            <a:br>
              <a:rPr lang="en-US" sz="2400" dirty="0"/>
            </a:br>
            <a:r>
              <a:rPr lang="en-US" sz="2400" dirty="0"/>
              <a:t>Those whom we lead should see no separation</a:t>
            </a:r>
            <a:br>
              <a:rPr lang="en-US" sz="2400" i="1" dirty="0"/>
            </a:br>
            <a:r>
              <a:rPr lang="en-US" sz="2400" dirty="0"/>
              <a:t> </a:t>
            </a:r>
            <a:br>
              <a:rPr lang="en-US" sz="2400" dirty="0"/>
            </a:br>
            <a:r>
              <a:rPr lang="en-US" sz="2400" dirty="0"/>
              <a:t>between the </a:t>
            </a:r>
            <a:r>
              <a:rPr lang="en-US" sz="2400" i="1" dirty="0"/>
              <a:t>sacred and secular </a:t>
            </a:r>
            <a:r>
              <a:rPr lang="en-US" sz="2400" dirty="0"/>
              <a:t>in our lives.</a:t>
            </a:r>
            <a:br>
              <a:rPr lang="en-US" sz="2400" dirty="0"/>
            </a:br>
            <a:r>
              <a:rPr lang="en-US" sz="2400" dirty="0"/>
              <a:t> </a:t>
            </a:r>
            <a:br>
              <a:rPr lang="en-US" sz="2400" dirty="0"/>
            </a:br>
            <a:r>
              <a:rPr lang="en-US" sz="2400" i="1" dirty="0"/>
              <a:t>No great divide </a:t>
            </a:r>
            <a:r>
              <a:rPr lang="en-US" sz="2400" dirty="0"/>
              <a:t>between the message we</a:t>
            </a:r>
            <a:r>
              <a:rPr lang="en-US" sz="2400" i="1" dirty="0"/>
              <a:t> preach </a:t>
            </a:r>
            <a:br>
              <a:rPr lang="en-US" sz="2400" dirty="0"/>
            </a:br>
            <a:br>
              <a:rPr lang="en-US" sz="2400" dirty="0"/>
            </a:br>
            <a:r>
              <a:rPr lang="en-US" sz="2400" dirty="0"/>
              <a:t>and the way we</a:t>
            </a:r>
            <a:r>
              <a:rPr lang="en-US" sz="2400" i="1" dirty="0"/>
              <a:t> lead</a:t>
            </a:r>
            <a:r>
              <a:rPr lang="en-US" sz="2400" dirty="0"/>
              <a:t>. </a:t>
            </a:r>
            <a:br>
              <a:rPr lang="en-US" sz="2400" dirty="0"/>
            </a:br>
            <a:br>
              <a:rPr lang="en-US" sz="2400" dirty="0"/>
            </a:br>
            <a:r>
              <a:rPr lang="en-US" sz="2400" dirty="0"/>
              <a:t>No inconsistency. No manipulation. </a:t>
            </a:r>
            <a:br>
              <a:rPr lang="en-US" sz="2400" dirty="0"/>
            </a:br>
            <a:br>
              <a:rPr lang="en-US" sz="2400" dirty="0"/>
            </a:br>
            <a:r>
              <a:rPr lang="en-US" sz="2400" dirty="0"/>
              <a:t>No disrespect. No abuse.</a:t>
            </a:r>
            <a:br>
              <a:rPr lang="en-US" sz="2400" dirty="0"/>
            </a:br>
            <a:r>
              <a:rPr lang="en-US" sz="2400" dirty="0"/>
              <a:t> </a:t>
            </a:r>
            <a:br>
              <a:rPr lang="en-US" sz="2400" dirty="0"/>
            </a:br>
            <a:r>
              <a:rPr lang="en-US" sz="2400" dirty="0"/>
              <a:t>No significant gap between our words and our deeds.</a:t>
            </a:r>
            <a:endParaRPr sz="2400" dirty="0"/>
          </a:p>
        </p:txBody>
      </p:sp>
    </p:spTree>
    <p:extLst>
      <p:ext uri="{BB962C8B-B14F-4D97-AF65-F5344CB8AC3E}">
        <p14:creationId xmlns:p14="http://schemas.microsoft.com/office/powerpoint/2010/main" val="168983452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15" name="Rectangle 2"/>
          <p:cNvSpPr txBox="1"/>
          <p:nvPr/>
        </p:nvSpPr>
        <p:spPr>
          <a:xfrm>
            <a:off x="1833165" y="341234"/>
            <a:ext cx="7038479" cy="612475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4800" b="1">
                <a:latin typeface="Tw Cen MT"/>
                <a:ea typeface="Tw Cen MT"/>
                <a:cs typeface="Tw Cen MT"/>
                <a:sym typeface="Tw Cen MT"/>
              </a:defRPr>
            </a:pPr>
            <a:r>
              <a:rPr lang="en-US" sz="2800" dirty="0">
                <a:latin typeface="Helvetica Neue"/>
                <a:cs typeface="Helvetica Neue"/>
              </a:rPr>
              <a:t>As Christian leaders, </a:t>
            </a:r>
            <a:r>
              <a:rPr sz="2800" dirty="0">
                <a:latin typeface="Helvetica Neue"/>
                <a:cs typeface="Helvetica Neue"/>
              </a:rPr>
              <a:t>“Our testimony of</a:t>
            </a:r>
            <a:endParaRPr lang="en-US" sz="2800" dirty="0">
              <a:latin typeface="Helvetica Neue"/>
              <a:cs typeface="Helvetica Neue"/>
            </a:endParaRPr>
          </a:p>
          <a:p>
            <a:pPr algn="ctr">
              <a:defRPr sz="4800" b="1">
                <a:latin typeface="Tw Cen MT"/>
                <a:ea typeface="Tw Cen MT"/>
                <a:cs typeface="Tw Cen MT"/>
                <a:sym typeface="Tw Cen MT"/>
              </a:defRPr>
            </a:pPr>
            <a:endParaRPr lang="en-US" sz="2800" dirty="0">
              <a:latin typeface="Helvetica Neue"/>
              <a:cs typeface="Helvetica Neue"/>
            </a:endParaRPr>
          </a:p>
          <a:p>
            <a:pPr algn="ctr">
              <a:defRPr sz="4800" b="1">
                <a:latin typeface="Tw Cen MT"/>
                <a:ea typeface="Tw Cen MT"/>
                <a:cs typeface="Tw Cen MT"/>
                <a:sym typeface="Tw Cen MT"/>
              </a:defRPr>
            </a:pPr>
            <a:r>
              <a:rPr sz="2800" dirty="0">
                <a:latin typeface="Helvetica Neue"/>
                <a:cs typeface="Helvetica Neue"/>
              </a:rPr>
              <a:t> faith in</a:t>
            </a:r>
            <a:r>
              <a:rPr lang="en-US" sz="2800" dirty="0">
                <a:latin typeface="Helvetica Neue"/>
                <a:cs typeface="Helvetica Neue"/>
              </a:rPr>
              <a:t> </a:t>
            </a:r>
            <a:r>
              <a:rPr sz="2800" dirty="0">
                <a:latin typeface="Helvetica Neue"/>
                <a:cs typeface="Helvetica Neue"/>
              </a:rPr>
              <a:t>Jesus Christ </a:t>
            </a:r>
            <a:r>
              <a:rPr lang="en-US" sz="2800" dirty="0">
                <a:latin typeface="Helvetica Neue"/>
                <a:cs typeface="Helvetica Neue"/>
              </a:rPr>
              <a:t>and our growth</a:t>
            </a:r>
          </a:p>
          <a:p>
            <a:pPr algn="ctr">
              <a:defRPr sz="4800" b="1">
                <a:latin typeface="Tw Cen MT"/>
                <a:ea typeface="Tw Cen MT"/>
                <a:cs typeface="Tw Cen MT"/>
                <a:sym typeface="Tw Cen MT"/>
              </a:defRPr>
            </a:pPr>
            <a:endParaRPr lang="en-US" sz="2800" dirty="0">
              <a:latin typeface="Helvetica Neue"/>
              <a:cs typeface="Helvetica Neue"/>
            </a:endParaRPr>
          </a:p>
          <a:p>
            <a:pPr algn="ctr">
              <a:defRPr sz="4800" b="1">
                <a:latin typeface="Tw Cen MT"/>
                <a:ea typeface="Tw Cen MT"/>
                <a:cs typeface="Tw Cen MT"/>
                <a:sym typeface="Tw Cen MT"/>
              </a:defRPr>
            </a:pPr>
            <a:r>
              <a:rPr lang="en-US" sz="2800" dirty="0">
                <a:latin typeface="Helvetica Neue"/>
                <a:cs typeface="Helvetica Neue"/>
              </a:rPr>
              <a:t> in grace </a:t>
            </a:r>
            <a:r>
              <a:rPr sz="2800" dirty="0">
                <a:latin typeface="Helvetica Neue"/>
                <a:cs typeface="Helvetica Neue"/>
              </a:rPr>
              <a:t>must increasingly</a:t>
            </a:r>
            <a:endParaRPr lang="en-US" sz="2800" dirty="0">
              <a:latin typeface="Helvetica Neue"/>
              <a:cs typeface="Helvetica Neue"/>
            </a:endParaRPr>
          </a:p>
          <a:p>
            <a:pPr algn="ctr">
              <a:defRPr sz="4800" b="1">
                <a:latin typeface="Tw Cen MT"/>
                <a:ea typeface="Tw Cen MT"/>
                <a:cs typeface="Tw Cen MT"/>
                <a:sym typeface="Tw Cen MT"/>
              </a:defRPr>
            </a:pPr>
            <a:endParaRPr lang="en-US" sz="2800" dirty="0">
              <a:latin typeface="Helvetica Neue"/>
              <a:cs typeface="Helvetica Neue"/>
            </a:endParaRPr>
          </a:p>
          <a:p>
            <a:pPr algn="ctr">
              <a:defRPr sz="4800" b="1">
                <a:latin typeface="Tw Cen MT"/>
                <a:ea typeface="Tw Cen MT"/>
                <a:cs typeface="Tw Cen MT"/>
                <a:sym typeface="Tw Cen MT"/>
              </a:defRPr>
            </a:pPr>
            <a:r>
              <a:rPr sz="2800" dirty="0">
                <a:latin typeface="Helvetica Neue"/>
                <a:cs typeface="Helvetica Neue"/>
              </a:rPr>
              <a:t> </a:t>
            </a:r>
            <a:r>
              <a:rPr sz="2800" dirty="0">
                <a:solidFill>
                  <a:schemeClr val="accent2">
                    <a:satOff val="-4966"/>
                    <a:lumOff val="-10549"/>
                  </a:schemeClr>
                </a:solidFill>
                <a:latin typeface="Helvetica Neue"/>
                <a:cs typeface="Helvetica Neue"/>
              </a:rPr>
              <a:t>inform and transform</a:t>
            </a:r>
            <a:r>
              <a:rPr sz="2800" dirty="0">
                <a:latin typeface="Helvetica Neue"/>
                <a:cs typeface="Helvetica Neue"/>
              </a:rPr>
              <a:t> the</a:t>
            </a:r>
            <a:endParaRPr lang="en-US" sz="2800" dirty="0">
              <a:latin typeface="Helvetica Neue"/>
              <a:cs typeface="Helvetica Neue"/>
            </a:endParaRPr>
          </a:p>
          <a:p>
            <a:pPr algn="ctr">
              <a:defRPr sz="4800" b="1">
                <a:latin typeface="Tw Cen MT"/>
                <a:ea typeface="Tw Cen MT"/>
                <a:cs typeface="Tw Cen MT"/>
                <a:sym typeface="Tw Cen MT"/>
              </a:defRPr>
            </a:pPr>
            <a:r>
              <a:rPr sz="2800" dirty="0">
                <a:latin typeface="Helvetica Neue"/>
                <a:cs typeface="Helvetica Neue"/>
              </a:rPr>
              <a:t> </a:t>
            </a:r>
          </a:p>
          <a:p>
            <a:pPr algn="ctr">
              <a:defRPr sz="4800" b="1">
                <a:latin typeface="Tw Cen MT"/>
                <a:ea typeface="Tw Cen MT"/>
                <a:cs typeface="Tw Cen MT"/>
                <a:sym typeface="Tw Cen MT"/>
              </a:defRPr>
            </a:pPr>
            <a:r>
              <a:rPr sz="2800" dirty="0">
                <a:latin typeface="Helvetica Neue"/>
                <a:cs typeface="Helvetica Neue"/>
              </a:rPr>
              <a:t>way we </a:t>
            </a:r>
            <a:r>
              <a:rPr sz="2800" dirty="0">
                <a:solidFill>
                  <a:schemeClr val="accent2">
                    <a:satOff val="-4966"/>
                    <a:lumOff val="-10549"/>
                  </a:schemeClr>
                </a:solidFill>
                <a:latin typeface="Helvetica Neue"/>
                <a:cs typeface="Helvetica Neue"/>
              </a:rPr>
              <a:t>lead</a:t>
            </a:r>
            <a:r>
              <a:rPr sz="2800" dirty="0">
                <a:latin typeface="Helvetica Neue"/>
                <a:cs typeface="Helvetica Neue"/>
              </a:rPr>
              <a:t> and </a:t>
            </a:r>
            <a:r>
              <a:rPr sz="2800" dirty="0">
                <a:solidFill>
                  <a:schemeClr val="accent2">
                    <a:satOff val="-4966"/>
                    <a:lumOff val="-10549"/>
                  </a:schemeClr>
                </a:solidFill>
                <a:latin typeface="Helvetica Neue"/>
                <a:cs typeface="Helvetica Neue"/>
              </a:rPr>
              <a:t>live</a:t>
            </a:r>
            <a:endParaRPr lang="en-US" sz="2800" dirty="0">
              <a:solidFill>
                <a:schemeClr val="accent2">
                  <a:satOff val="-4966"/>
                  <a:lumOff val="-10549"/>
                </a:schemeClr>
              </a:solidFill>
              <a:latin typeface="Helvetica Neue"/>
              <a:cs typeface="Helvetica Neue"/>
            </a:endParaRPr>
          </a:p>
          <a:p>
            <a:pPr algn="ctr">
              <a:defRPr sz="4800" b="1">
                <a:latin typeface="Tw Cen MT"/>
                <a:ea typeface="Tw Cen MT"/>
                <a:cs typeface="Tw Cen MT"/>
                <a:sym typeface="Tw Cen MT"/>
              </a:defRPr>
            </a:pPr>
            <a:r>
              <a:rPr sz="2800" dirty="0">
                <a:solidFill>
                  <a:srgbClr val="FF2600"/>
                </a:solidFill>
                <a:latin typeface="Helvetica Neue"/>
                <a:cs typeface="Helvetica Neue"/>
              </a:rPr>
              <a:t> </a:t>
            </a:r>
          </a:p>
          <a:p>
            <a:pPr algn="ctr">
              <a:defRPr sz="4800" b="1">
                <a:latin typeface="Tw Cen MT"/>
                <a:ea typeface="Tw Cen MT"/>
                <a:cs typeface="Tw Cen MT"/>
                <a:sym typeface="Tw Cen MT"/>
              </a:defRPr>
            </a:pPr>
            <a:r>
              <a:rPr sz="2800" dirty="0">
                <a:latin typeface="Helvetica Neue"/>
                <a:cs typeface="Helvetica Neue"/>
              </a:rPr>
              <a:t>in our and organizations.”</a:t>
            </a:r>
            <a:endParaRPr lang="en-US" sz="2800" dirty="0">
              <a:latin typeface="Helvetica Neue"/>
              <a:cs typeface="Helvetica Neue"/>
            </a:endParaRPr>
          </a:p>
          <a:p>
            <a:pPr algn="ctr">
              <a:defRPr sz="4800" b="1">
                <a:latin typeface="Tw Cen MT"/>
                <a:ea typeface="Tw Cen MT"/>
                <a:cs typeface="Tw Cen MT"/>
                <a:sym typeface="Tw Cen MT"/>
              </a:defRPr>
            </a:pPr>
            <a:r>
              <a:rPr sz="2800" dirty="0">
                <a:latin typeface="Helvetica Neue"/>
                <a:cs typeface="Helvetica Neue"/>
              </a:rPr>
              <a:t> </a:t>
            </a:r>
            <a:endParaRPr lang="en-US" sz="2800" dirty="0">
              <a:latin typeface="Helvetica Neue"/>
              <a:cs typeface="Helvetica Neue"/>
            </a:endParaRPr>
          </a:p>
          <a:p>
            <a:pPr algn="ctr">
              <a:defRPr sz="4800" b="1">
                <a:latin typeface="Tw Cen MT"/>
                <a:ea typeface="Tw Cen MT"/>
                <a:cs typeface="Tw Cen MT"/>
                <a:sym typeface="Tw Cen MT"/>
              </a:defRPr>
            </a:pPr>
            <a:r>
              <a:rPr lang="en-US" sz="2800" dirty="0">
                <a:latin typeface="Helvetica Neue"/>
                <a:cs typeface="Helvetica Neue"/>
              </a:rPr>
              <a:t>This is how we </a:t>
            </a:r>
            <a:r>
              <a:rPr lang="en-US" sz="2800" i="1" dirty="0">
                <a:latin typeface="Helvetica Neue"/>
                <a:cs typeface="Helvetica Neue"/>
              </a:rPr>
              <a:t>nurture the trust </a:t>
            </a:r>
          </a:p>
          <a:p>
            <a:pPr algn="ctr">
              <a:defRPr sz="4800" b="1">
                <a:latin typeface="Tw Cen MT"/>
                <a:ea typeface="Tw Cen MT"/>
                <a:cs typeface="Tw Cen MT"/>
                <a:sym typeface="Tw Cen MT"/>
              </a:defRPr>
            </a:pPr>
            <a:r>
              <a:rPr lang="en-US" sz="2800" dirty="0">
                <a:latin typeface="Helvetica Neue"/>
                <a:cs typeface="Helvetica Neue"/>
              </a:rPr>
              <a:t>of those we lead.</a:t>
            </a:r>
            <a:endParaRPr sz="2800" dirty="0">
              <a:latin typeface="Helvetica Neue"/>
              <a:cs typeface="Helvetica Neue"/>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9" name="Title 1"/>
          <p:cNvSpPr txBox="1">
            <a:spLocks noGrp="1"/>
          </p:cNvSpPr>
          <p:nvPr>
            <p:ph type="title"/>
          </p:nvPr>
        </p:nvSpPr>
        <p:spPr>
          <a:xfrm>
            <a:off x="457200" y="2232526"/>
            <a:ext cx="8229600" cy="1521915"/>
          </a:xfrm>
          <a:prstGeom prst="rect">
            <a:avLst/>
          </a:prstGeom>
        </p:spPr>
        <p:txBody>
          <a:bodyPr>
            <a:normAutofit/>
          </a:bodyPr>
          <a:lstStyle/>
          <a:p>
            <a:pPr defTabSz="393190">
              <a:defRPr sz="3300" b="1">
                <a:latin typeface="Tw Cen MT"/>
                <a:ea typeface="Tw Cen MT"/>
                <a:cs typeface="Tw Cen MT"/>
                <a:sym typeface="Tw Cen MT"/>
              </a:defRPr>
            </a:pPr>
            <a:r>
              <a:rPr sz="4000" dirty="0"/>
              <a:t>Closing prayer</a:t>
            </a:r>
            <a:r>
              <a:rPr lang="en-US" sz="4000" dirty="0"/>
              <a:t> in groups</a:t>
            </a:r>
            <a:endParaRPr sz="4000"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9" name="Title 1"/>
          <p:cNvSpPr txBox="1">
            <a:spLocks noGrp="1"/>
          </p:cNvSpPr>
          <p:nvPr>
            <p:ph type="title"/>
          </p:nvPr>
        </p:nvSpPr>
        <p:spPr>
          <a:xfrm>
            <a:off x="457200" y="1590842"/>
            <a:ext cx="8229600" cy="2163599"/>
          </a:xfrm>
          <a:prstGeom prst="rect">
            <a:avLst/>
          </a:prstGeom>
        </p:spPr>
        <p:txBody>
          <a:bodyPr>
            <a:normAutofit/>
          </a:bodyPr>
          <a:lstStyle/>
          <a:p>
            <a:pPr defTabSz="393190">
              <a:defRPr sz="3300" b="1">
                <a:latin typeface="Tw Cen MT"/>
                <a:ea typeface="Tw Cen MT"/>
                <a:cs typeface="Tw Cen MT"/>
                <a:sym typeface="Tw Cen MT"/>
              </a:defRPr>
            </a:pPr>
            <a:r>
              <a:rPr lang="en-US" sz="4000" dirty="0"/>
              <a:t>SESSION TWO</a:t>
            </a:r>
            <a:endParaRPr sz="4000" dirty="0"/>
          </a:p>
        </p:txBody>
      </p:sp>
    </p:spTree>
    <p:extLst>
      <p:ext uri="{BB962C8B-B14F-4D97-AF65-F5344CB8AC3E}">
        <p14:creationId xmlns:p14="http://schemas.microsoft.com/office/powerpoint/2010/main" val="329584070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23" name="Title 1"/>
          <p:cNvSpPr txBox="1">
            <a:spLocks noGrp="1"/>
          </p:cNvSpPr>
          <p:nvPr>
            <p:ph type="title"/>
          </p:nvPr>
        </p:nvSpPr>
        <p:spPr>
          <a:xfrm>
            <a:off x="759263" y="187158"/>
            <a:ext cx="8277790" cy="2484349"/>
          </a:xfrm>
          <a:prstGeom prst="rect">
            <a:avLst/>
          </a:prstGeom>
        </p:spPr>
        <p:txBody>
          <a:bodyPr/>
          <a:lstStyle/>
          <a:p>
            <a:pPr defTabSz="374904">
              <a:defRPr sz="2700">
                <a:latin typeface="+mj-lt"/>
                <a:ea typeface="+mj-ea"/>
                <a:cs typeface="+mj-cs"/>
                <a:sym typeface="Helvetica"/>
              </a:defRPr>
            </a:pPr>
            <a:r>
              <a:rPr dirty="0"/>
              <a:t> </a:t>
            </a:r>
            <a:r>
              <a:rPr sz="3200" dirty="0"/>
              <a:t>The </a:t>
            </a:r>
            <a:r>
              <a:rPr sz="3200" i="1" dirty="0"/>
              <a:t>Joy</a:t>
            </a:r>
            <a:r>
              <a:rPr sz="3200" dirty="0"/>
              <a:t> and </a:t>
            </a:r>
            <a:r>
              <a:rPr sz="3200" i="1" dirty="0"/>
              <a:t>Pain</a:t>
            </a:r>
            <a:r>
              <a:rPr sz="3200" dirty="0"/>
              <a:t> </a:t>
            </a:r>
            <a:r>
              <a:rPr lang="en-US" sz="3200" dirty="0"/>
              <a:t>of </a:t>
            </a:r>
            <a:br>
              <a:rPr lang="en-US" sz="3200" dirty="0"/>
            </a:br>
            <a:r>
              <a:rPr lang="en-US" sz="3200" dirty="0"/>
              <a:t>nurturing the trust </a:t>
            </a:r>
            <a:br>
              <a:rPr lang="en-US" sz="3200" dirty="0"/>
            </a:br>
            <a:r>
              <a:rPr lang="en-US" sz="3200" dirty="0"/>
              <a:t>of those we lead</a:t>
            </a:r>
            <a:endParaRPr sz="3200" dirty="0"/>
          </a:p>
        </p:txBody>
      </p:sp>
      <p:sp>
        <p:nvSpPr>
          <p:cNvPr id="224" name="Text Placeholder 2"/>
          <p:cNvSpPr txBox="1">
            <a:spLocks noGrp="1"/>
          </p:cNvSpPr>
          <p:nvPr>
            <p:ph type="body" idx="1"/>
          </p:nvPr>
        </p:nvSpPr>
        <p:spPr>
          <a:xfrm>
            <a:off x="1628179" y="2051685"/>
            <a:ext cx="7090709" cy="3797618"/>
          </a:xfrm>
          <a:prstGeom prst="rect">
            <a:avLst/>
          </a:prstGeom>
        </p:spPr>
        <p:txBody>
          <a:bodyPr>
            <a:normAutofit fontScale="92500"/>
          </a:bodyPr>
          <a:lstStyle/>
          <a:p>
            <a:pPr marL="0" indent="0" algn="ctr">
              <a:lnSpc>
                <a:spcPct val="90000"/>
              </a:lnSpc>
              <a:buSzTx/>
              <a:buNone/>
              <a:defRPr sz="3600" b="1" spc="150"/>
            </a:pPr>
            <a:endParaRPr dirty="0"/>
          </a:p>
          <a:p>
            <a:pPr marL="0" indent="0" algn="ctr">
              <a:lnSpc>
                <a:spcPct val="90000"/>
              </a:lnSpc>
              <a:buSzTx/>
              <a:buNone/>
              <a:defRPr sz="3600" b="1" spc="100"/>
            </a:pPr>
            <a:r>
              <a:rPr dirty="0"/>
              <a:t>SEVEN “ANCHORS”</a:t>
            </a:r>
            <a:endParaRPr spc="150" dirty="0"/>
          </a:p>
          <a:p>
            <a:pPr marL="0" indent="0" algn="ctr">
              <a:lnSpc>
                <a:spcPct val="90000"/>
              </a:lnSpc>
              <a:buSzTx/>
              <a:buNone/>
              <a:defRPr sz="3600" b="1" spc="100"/>
            </a:pPr>
            <a:r>
              <a:rPr dirty="0"/>
              <a:t>hold servant leaders steady as</a:t>
            </a:r>
            <a:endParaRPr spc="150" dirty="0"/>
          </a:p>
          <a:p>
            <a:pPr marL="0" indent="0" algn="ctr">
              <a:lnSpc>
                <a:spcPct val="90000"/>
              </a:lnSpc>
              <a:buSzTx/>
              <a:buNone/>
              <a:defRPr sz="3600" b="1" spc="100"/>
            </a:pPr>
            <a:r>
              <a:rPr dirty="0"/>
              <a:t>we lead decisively and faithfully </a:t>
            </a:r>
            <a:endParaRPr spc="150" dirty="0"/>
          </a:p>
          <a:p>
            <a:pPr marL="0" indent="0" algn="ctr">
              <a:lnSpc>
                <a:spcPct val="90000"/>
              </a:lnSpc>
              <a:buSzTx/>
              <a:buNone/>
              <a:defRPr sz="3600" b="1" spc="100"/>
            </a:pPr>
            <a:r>
              <a:rPr dirty="0"/>
              <a:t>in the tensions and transitions of our </a:t>
            </a:r>
            <a:endParaRPr lang="en-US" dirty="0"/>
          </a:p>
          <a:p>
            <a:pPr marL="0" indent="0" algn="ctr">
              <a:lnSpc>
                <a:spcPct val="90000"/>
              </a:lnSpc>
              <a:buSzTx/>
              <a:buNone/>
              <a:defRPr sz="3600" b="1" spc="100"/>
            </a:pPr>
            <a:r>
              <a:rPr dirty="0"/>
              <a:t>leadership responsibilities.</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26" name="Title 1"/>
          <p:cNvSpPr txBox="1"/>
          <p:nvPr/>
        </p:nvSpPr>
        <p:spPr>
          <a:xfrm>
            <a:off x="0" y="435723"/>
            <a:ext cx="9144000" cy="713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4500" b="1">
                <a:latin typeface="Tw Cen MT"/>
                <a:ea typeface="Tw Cen MT"/>
                <a:cs typeface="Tw Cen MT"/>
                <a:sym typeface="Tw Cen MT"/>
              </a:defRPr>
            </a:lvl1pPr>
          </a:lstStyle>
          <a:p>
            <a:r>
              <a:t>THE JOY OF LEADERSHIP</a:t>
            </a:r>
          </a:p>
        </p:txBody>
      </p:sp>
      <p:pic>
        <p:nvPicPr>
          <p:cNvPr id="227" name="fig5.png" descr="fig5.png"/>
          <p:cNvPicPr>
            <a:picLocks noChangeAspect="1"/>
          </p:cNvPicPr>
          <p:nvPr/>
        </p:nvPicPr>
        <p:blipFill>
          <a:blip r:embed="rId4"/>
          <a:stretch>
            <a:fillRect/>
          </a:stretch>
        </p:blipFill>
        <p:spPr>
          <a:xfrm>
            <a:off x="3785932" y="1184340"/>
            <a:ext cx="1572135" cy="3922281"/>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31" name="Title 1"/>
          <p:cNvSpPr txBox="1"/>
          <p:nvPr/>
        </p:nvSpPr>
        <p:spPr>
          <a:xfrm>
            <a:off x="0" y="435723"/>
            <a:ext cx="9144000" cy="713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4500" b="1">
                <a:latin typeface="Tw Cen MT"/>
                <a:ea typeface="Tw Cen MT"/>
                <a:cs typeface="Tw Cen MT"/>
                <a:sym typeface="Tw Cen MT"/>
              </a:defRPr>
            </a:lvl1pPr>
          </a:lstStyle>
          <a:p>
            <a:r>
              <a:t>THE JOY OF LEADERSHIP</a:t>
            </a:r>
          </a:p>
        </p:txBody>
      </p:sp>
      <p:pic>
        <p:nvPicPr>
          <p:cNvPr id="232" name="Picture 1" descr="Picture 1"/>
          <p:cNvPicPr>
            <a:picLocks noChangeAspect="1"/>
          </p:cNvPicPr>
          <p:nvPr/>
        </p:nvPicPr>
        <p:blipFill>
          <a:blip r:embed="rId4"/>
          <a:stretch>
            <a:fillRect/>
          </a:stretch>
        </p:blipFill>
        <p:spPr>
          <a:xfrm>
            <a:off x="3674369" y="1307170"/>
            <a:ext cx="3223170" cy="3856197"/>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36" name="Image" descr="Image"/>
          <p:cNvPicPr>
            <a:picLocks noChangeAspect="1"/>
          </p:cNvPicPr>
          <p:nvPr/>
        </p:nvPicPr>
        <p:blipFill>
          <a:blip r:embed="rId4"/>
          <a:stretch>
            <a:fillRect/>
          </a:stretch>
        </p:blipFill>
        <p:spPr>
          <a:xfrm>
            <a:off x="-847643" y="-52191"/>
            <a:ext cx="10016547" cy="6962382"/>
          </a:xfrm>
          <a:prstGeom prst="rect">
            <a:avLst/>
          </a:prstGeom>
          <a:ln w="12700">
            <a:miter lim="400000"/>
          </a:ln>
        </p:spPr>
      </p:pic>
      <p:sp>
        <p:nvSpPr>
          <p:cNvPr id="237" name="Title 1"/>
          <p:cNvSpPr txBox="1"/>
          <p:nvPr/>
        </p:nvSpPr>
        <p:spPr>
          <a:xfrm>
            <a:off x="-3" y="3931962"/>
            <a:ext cx="9144006" cy="2092877"/>
          </a:xfrm>
          <a:prstGeom prst="rect">
            <a:avLst/>
          </a:prstGeom>
          <a:solidFill>
            <a:srgbClr val="FFFFFF">
              <a:alpha val="93041"/>
            </a:srgbClr>
          </a:solidFill>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defRPr sz="5000">
                <a:latin typeface="Trajan Pro"/>
                <a:ea typeface="Trajan Pro"/>
                <a:cs typeface="Trajan Pro"/>
                <a:sym typeface="Trajan Pro"/>
              </a:defRPr>
            </a:pPr>
            <a:r>
              <a:rPr dirty="0"/>
              <a:t>“</a:t>
            </a:r>
            <a:r>
              <a:rPr sz="4000" dirty="0"/>
              <a:t>Blessed is the LEADER </a:t>
            </a:r>
          </a:p>
          <a:p>
            <a:pPr algn="ctr">
              <a:defRPr sz="5000">
                <a:latin typeface="Trajan Pro"/>
                <a:ea typeface="Trajan Pro"/>
                <a:cs typeface="Trajan Pro"/>
                <a:sym typeface="Trajan Pro"/>
              </a:defRPr>
            </a:pPr>
            <a:r>
              <a:rPr sz="4000" dirty="0"/>
              <a:t>who is captured by a big, </a:t>
            </a:r>
            <a:endParaRPr lang="en-US" sz="4000" dirty="0"/>
          </a:p>
          <a:p>
            <a:pPr algn="ctr">
              <a:defRPr sz="5000">
                <a:latin typeface="Trajan Pro"/>
                <a:ea typeface="Trajan Pro"/>
                <a:cs typeface="Trajan Pro"/>
                <a:sym typeface="Trajan Pro"/>
              </a:defRPr>
            </a:pPr>
            <a:r>
              <a:rPr sz="4000" dirty="0"/>
              <a:t>God-inspired vision!”</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4"/>
          <a:stretch>
            <a:fillRect/>
          </a:stretch>
        </p:blipFill>
        <p:spPr>
          <a:xfrm>
            <a:off x="0" y="0"/>
            <a:ext cx="9144000" cy="6858000"/>
          </a:xfrm>
          <a:prstGeom prst="rect">
            <a:avLst/>
          </a:prstGeom>
          <a:ln w="12700">
            <a:miter lim="400000"/>
          </a:ln>
        </p:spPr>
      </p:pic>
      <p:sp>
        <p:nvSpPr>
          <p:cNvPr id="242" name="Title 1"/>
          <p:cNvSpPr txBox="1"/>
          <p:nvPr/>
        </p:nvSpPr>
        <p:spPr>
          <a:xfrm>
            <a:off x="0" y="4488179"/>
            <a:ext cx="9144001" cy="1818637"/>
          </a:xfrm>
          <a:prstGeom prst="rect">
            <a:avLst/>
          </a:prstGeom>
          <a:solidFill>
            <a:srgbClr val="FFFFFF">
              <a:alpha val="93041"/>
            </a:srgbClr>
          </a:solidFill>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defRPr sz="4000" b="1" cap="all">
                <a:latin typeface="Trajan Pro"/>
                <a:ea typeface="Trajan Pro"/>
                <a:cs typeface="Trajan Pro"/>
                <a:sym typeface="Trajan Pro"/>
              </a:defRPr>
            </a:pPr>
            <a:r>
              <a:t>“VISION”</a:t>
            </a:r>
            <a:r>
              <a:rPr b="0"/>
              <a:t> has to do </a:t>
            </a:r>
          </a:p>
          <a:p>
            <a:pPr algn="ctr">
              <a:defRPr sz="4000" cap="all">
                <a:latin typeface="Trajan Pro"/>
                <a:ea typeface="Trajan Pro"/>
                <a:cs typeface="Trajan Pro"/>
                <a:sym typeface="Trajan Pro"/>
              </a:defRPr>
            </a:pPr>
            <a:r>
              <a:t>with seeing things clearly and at a great distance.</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46" name="Image" descr="Image"/>
          <p:cNvPicPr>
            <a:picLocks noChangeAspect="1"/>
          </p:cNvPicPr>
          <p:nvPr/>
        </p:nvPicPr>
        <p:blipFill>
          <a:blip r:embed="rId4"/>
          <a:stretch>
            <a:fillRect/>
          </a:stretch>
        </p:blipFill>
        <p:spPr>
          <a:xfrm>
            <a:off x="0" y="0"/>
            <a:ext cx="9144000" cy="6858000"/>
          </a:xfrm>
          <a:prstGeom prst="rect">
            <a:avLst/>
          </a:prstGeom>
          <a:ln w="12700">
            <a:miter lim="400000"/>
          </a:ln>
        </p:spPr>
      </p:pic>
      <p:sp>
        <p:nvSpPr>
          <p:cNvPr id="247" name="Title 1"/>
          <p:cNvSpPr txBox="1"/>
          <p:nvPr/>
        </p:nvSpPr>
        <p:spPr>
          <a:xfrm>
            <a:off x="0" y="4488179"/>
            <a:ext cx="9144001" cy="1818637"/>
          </a:xfrm>
          <a:prstGeom prst="rect">
            <a:avLst/>
          </a:prstGeom>
          <a:solidFill>
            <a:srgbClr val="FFFFFF">
              <a:alpha val="93041"/>
            </a:srgbClr>
          </a:solidFill>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defRPr sz="4000" cap="all">
                <a:latin typeface="Trajan Pro"/>
                <a:ea typeface="Trajan Pro"/>
                <a:cs typeface="Trajan Pro"/>
                <a:sym typeface="Trajan Pro"/>
              </a:defRPr>
            </a:pPr>
            <a:r>
              <a:t>A </a:t>
            </a:r>
            <a:r>
              <a:rPr b="1"/>
              <a:t>VISION</a:t>
            </a:r>
            <a:r>
              <a:t> is a consuming, passionate, and compelling inner picture.</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51" name="Title 1"/>
          <p:cNvSpPr txBox="1"/>
          <p:nvPr/>
        </p:nvSpPr>
        <p:spPr>
          <a:xfrm>
            <a:off x="0" y="435723"/>
            <a:ext cx="9144000" cy="713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4500" b="1">
                <a:latin typeface="Tw Cen MT"/>
                <a:ea typeface="Tw Cen MT"/>
                <a:cs typeface="Tw Cen MT"/>
                <a:sym typeface="Tw Cen MT"/>
              </a:defRPr>
            </a:lvl1pPr>
          </a:lstStyle>
          <a:p>
            <a:r>
              <a:t>THE PAIN OF LEADERSHIP</a:t>
            </a:r>
          </a:p>
        </p:txBody>
      </p:sp>
      <p:pic>
        <p:nvPicPr>
          <p:cNvPr id="252" name="Picture 7" descr="Picture 7"/>
          <p:cNvPicPr>
            <a:picLocks noChangeAspect="1"/>
          </p:cNvPicPr>
          <p:nvPr/>
        </p:nvPicPr>
        <p:blipFill>
          <a:blip r:embed="rId4"/>
          <a:srcRect b="14602"/>
          <a:stretch>
            <a:fillRect/>
          </a:stretch>
        </p:blipFill>
        <p:spPr>
          <a:xfrm>
            <a:off x="895547" y="1148924"/>
            <a:ext cx="7352787" cy="416422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753466" y="953370"/>
            <a:ext cx="7908002" cy="4407329"/>
          </a:xfrm>
          <a:prstGeom prst="rect">
            <a:avLst/>
          </a:prstGeom>
        </p:spPr>
        <p:txBody>
          <a:bodyPr>
            <a:noAutofit/>
          </a:bodyPr>
          <a:lstStyle/>
          <a:p>
            <a:pPr defTabSz="280924">
              <a:defRPr sz="2528" cap="none">
                <a:latin typeface="Helvetica Neue"/>
                <a:ea typeface="Helvetica Neue"/>
                <a:cs typeface="Helvetica Neue"/>
                <a:sym typeface="Helvetica Neue"/>
              </a:defRPr>
            </a:pPr>
            <a:r>
              <a:rPr sz="2400" dirty="0"/>
              <a:t>The way we preach on Sunday,</a:t>
            </a:r>
          </a:p>
          <a:p>
            <a:pPr defTabSz="280924">
              <a:defRPr sz="2528" cap="none">
                <a:latin typeface="Helvetica Neue"/>
                <a:ea typeface="Helvetica Neue"/>
                <a:cs typeface="Helvetica Neue"/>
                <a:sym typeface="Helvetica Neue"/>
              </a:defRPr>
            </a:pPr>
            <a:r>
              <a:rPr sz="2400" dirty="0"/>
              <a:t> </a:t>
            </a:r>
          </a:p>
          <a:p>
            <a:pPr defTabSz="280924">
              <a:defRPr sz="2528" cap="none">
                <a:latin typeface="Helvetica Neue"/>
                <a:ea typeface="Helvetica Neue"/>
                <a:cs typeface="Helvetica Neue"/>
                <a:sym typeface="Helvetica Neue"/>
              </a:defRPr>
            </a:pPr>
            <a:r>
              <a:rPr sz="2400" dirty="0"/>
              <a:t>live in the home, work in the community, </a:t>
            </a:r>
          </a:p>
          <a:p>
            <a:pPr defTabSz="280924">
              <a:defRPr sz="2528" cap="none">
                <a:latin typeface="Helvetica Neue"/>
                <a:ea typeface="Helvetica Neue"/>
                <a:cs typeface="Helvetica Neue"/>
                <a:sym typeface="Helvetica Neue"/>
              </a:defRPr>
            </a:pPr>
            <a:endParaRPr sz="2400" dirty="0"/>
          </a:p>
          <a:p>
            <a:pPr defTabSz="280924">
              <a:defRPr sz="2528" cap="none">
                <a:latin typeface="Helvetica Neue"/>
                <a:ea typeface="Helvetica Neue"/>
                <a:cs typeface="Helvetica Neue"/>
                <a:sym typeface="Helvetica Neue"/>
              </a:defRPr>
            </a:pPr>
            <a:r>
              <a:rPr sz="2400" dirty="0"/>
              <a:t>and lead a board meeting on Tuesday evening</a:t>
            </a:r>
          </a:p>
          <a:p>
            <a:pPr defTabSz="280924">
              <a:defRPr sz="2528" cap="none">
                <a:latin typeface="Helvetica Neue"/>
                <a:ea typeface="Helvetica Neue"/>
                <a:cs typeface="Helvetica Neue"/>
                <a:sym typeface="Helvetica Neue"/>
              </a:defRPr>
            </a:pPr>
            <a:r>
              <a:rPr sz="2400" dirty="0"/>
              <a:t> </a:t>
            </a:r>
          </a:p>
          <a:p>
            <a:pPr defTabSz="280924">
              <a:defRPr sz="2528" cap="none">
                <a:latin typeface="Helvetica Neue"/>
                <a:ea typeface="Helvetica Neue"/>
                <a:cs typeface="Helvetica Neue"/>
                <a:sym typeface="Helvetica Neue"/>
              </a:defRPr>
            </a:pPr>
            <a:r>
              <a:rPr sz="2400" dirty="0"/>
              <a:t>should give </a:t>
            </a:r>
            <a:r>
              <a:rPr sz="2400" i="1" dirty="0"/>
              <a:t>evidence</a:t>
            </a:r>
            <a:r>
              <a:rPr sz="2400" dirty="0"/>
              <a:t> to an increasing</a:t>
            </a:r>
          </a:p>
          <a:p>
            <a:pPr defTabSz="280924">
              <a:defRPr sz="2528" cap="none">
                <a:latin typeface="Helvetica Neue"/>
                <a:ea typeface="Helvetica Neue"/>
                <a:cs typeface="Helvetica Neue"/>
                <a:sym typeface="Helvetica Neue"/>
              </a:defRPr>
            </a:pPr>
            <a:r>
              <a:rPr sz="2400" dirty="0"/>
              <a:t> </a:t>
            </a:r>
          </a:p>
          <a:p>
            <a:pPr defTabSz="280924">
              <a:defRPr sz="2528" cap="none">
                <a:latin typeface="Helvetica Neue"/>
                <a:ea typeface="Helvetica Neue"/>
                <a:cs typeface="Helvetica Neue"/>
                <a:sym typeface="Helvetica Neue"/>
              </a:defRPr>
            </a:pPr>
            <a:r>
              <a:rPr sz="2400" dirty="0"/>
              <a:t>“</a:t>
            </a:r>
            <a:r>
              <a:rPr sz="2400" i="1" dirty="0"/>
              <a:t>conformity to the mind of Christ</a:t>
            </a:r>
            <a:r>
              <a:rPr sz="2400" dirty="0"/>
              <a:t>.” </a:t>
            </a:r>
          </a:p>
          <a:p>
            <a:pPr defTabSz="280924">
              <a:defRPr sz="2528" cap="none">
                <a:latin typeface="Helvetica Neue"/>
                <a:ea typeface="Helvetica Neue"/>
                <a:cs typeface="Helvetica Neue"/>
                <a:sym typeface="Helvetica Neue"/>
              </a:defRPr>
            </a:pPr>
            <a:endParaRPr sz="2400" dirty="0"/>
          </a:p>
          <a:p>
            <a:pPr defTabSz="280924">
              <a:defRPr sz="1896" cap="none">
                <a:latin typeface="Helvetica Neue"/>
                <a:ea typeface="Helvetica Neue"/>
                <a:cs typeface="Helvetica Neue"/>
                <a:sym typeface="Helvetica Neue"/>
              </a:defRPr>
            </a:pPr>
            <a:r>
              <a:rPr sz="2400" dirty="0"/>
              <a:t>                                                 II Cor</a:t>
            </a:r>
            <a:r>
              <a:rPr lang="en-US" sz="2400" dirty="0"/>
              <a:t>inthians</a:t>
            </a:r>
            <a:r>
              <a:rPr sz="2400" dirty="0"/>
              <a:t> 3:18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56" name="Title 1"/>
          <p:cNvSpPr txBox="1"/>
          <p:nvPr/>
        </p:nvSpPr>
        <p:spPr>
          <a:xfrm>
            <a:off x="0" y="435723"/>
            <a:ext cx="9144000" cy="713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4500" b="1">
                <a:latin typeface="Tw Cen MT"/>
                <a:ea typeface="Tw Cen MT"/>
                <a:cs typeface="Tw Cen MT"/>
                <a:sym typeface="Tw Cen MT"/>
              </a:defRPr>
            </a:lvl1pPr>
          </a:lstStyle>
          <a:p>
            <a:r>
              <a:t>FORGET THE PEOPLE?</a:t>
            </a:r>
          </a:p>
        </p:txBody>
      </p:sp>
      <p:pic>
        <p:nvPicPr>
          <p:cNvPr id="257" name="Picture 2" descr="Picture 2"/>
          <p:cNvPicPr>
            <a:picLocks noChangeAspect="1"/>
          </p:cNvPicPr>
          <p:nvPr/>
        </p:nvPicPr>
        <p:blipFill>
          <a:blip r:embed="rId4"/>
          <a:stretch>
            <a:fillRect/>
          </a:stretch>
        </p:blipFill>
        <p:spPr>
          <a:xfrm>
            <a:off x="2087209" y="1176146"/>
            <a:ext cx="5319773" cy="4150217"/>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61" name="Title 1"/>
          <p:cNvSpPr txBox="1"/>
          <p:nvPr/>
        </p:nvSpPr>
        <p:spPr>
          <a:xfrm>
            <a:off x="0" y="435723"/>
            <a:ext cx="9144000" cy="713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4500" b="1">
                <a:latin typeface="Tw Cen MT"/>
                <a:ea typeface="Tw Cen MT"/>
                <a:cs typeface="Tw Cen MT"/>
                <a:sym typeface="Tw Cen MT"/>
              </a:defRPr>
            </a:lvl1pPr>
          </a:lstStyle>
          <a:p>
            <a:r>
              <a:t>FORGET THE VISION?</a:t>
            </a:r>
          </a:p>
        </p:txBody>
      </p:sp>
      <p:pic>
        <p:nvPicPr>
          <p:cNvPr id="262" name="Picture 1" descr="Picture 1"/>
          <p:cNvPicPr>
            <a:picLocks noChangeAspect="1"/>
          </p:cNvPicPr>
          <p:nvPr/>
        </p:nvPicPr>
        <p:blipFill>
          <a:blip r:embed="rId4"/>
          <a:stretch>
            <a:fillRect/>
          </a:stretch>
        </p:blipFill>
        <p:spPr>
          <a:xfrm>
            <a:off x="1848267" y="1207999"/>
            <a:ext cx="5447466" cy="4071676"/>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age" descr="Image"/>
          <p:cNvPicPr>
            <a:picLocks noChangeAspect="1"/>
          </p:cNvPicPr>
          <p:nvPr/>
        </p:nvPicPr>
        <p:blipFill>
          <a:blip r:embed="rId3"/>
          <a:stretch>
            <a:fillRect/>
          </a:stretch>
        </p:blipFill>
        <p:spPr>
          <a:xfrm>
            <a:off x="0" y="1277469"/>
            <a:ext cx="9144000" cy="4303062"/>
          </a:xfrm>
          <a:prstGeom prst="rect">
            <a:avLst/>
          </a:prstGeom>
          <a:ln w="12700">
            <a:miter lim="400000"/>
          </a:ln>
        </p:spPr>
      </p:pic>
      <p:grpSp>
        <p:nvGrpSpPr>
          <p:cNvPr id="269" name="Title 1"/>
          <p:cNvGrpSpPr/>
          <p:nvPr/>
        </p:nvGrpSpPr>
        <p:grpSpPr>
          <a:xfrm>
            <a:off x="3177597" y="1363124"/>
            <a:ext cx="5995061" cy="4131753"/>
            <a:chOff x="0" y="-1"/>
            <a:chExt cx="5995059" cy="4131752"/>
          </a:xfrm>
        </p:grpSpPr>
        <p:sp>
          <p:nvSpPr>
            <p:cNvPr id="267" name="Rectangle"/>
            <p:cNvSpPr/>
            <p:nvPr/>
          </p:nvSpPr>
          <p:spPr>
            <a:xfrm>
              <a:off x="-1" y="-2"/>
              <a:ext cx="5995061" cy="4131754"/>
            </a:xfrm>
            <a:prstGeom prst="rect">
              <a:avLst/>
            </a:prstGeom>
            <a:solidFill>
              <a:srgbClr val="262626"/>
            </a:solidFill>
            <a:ln w="12700" cap="flat">
              <a:noFill/>
              <a:miter lim="400000"/>
            </a:ln>
            <a:effectLst/>
          </p:spPr>
          <p:txBody>
            <a:bodyPr wrap="square" lIns="45718" tIns="45718" rIns="45718" bIns="45718" numCol="1" anchor="ctr">
              <a:noAutofit/>
            </a:bodyPr>
            <a:lstStyle/>
            <a:p>
              <a:pPr algn="ctr">
                <a:defRPr sz="3600">
                  <a:solidFill>
                    <a:srgbClr val="FFFFFF"/>
                  </a:solidFill>
                  <a:latin typeface="Trajan Pro"/>
                  <a:ea typeface="Trajan Pro"/>
                  <a:cs typeface="Trajan Pro"/>
                  <a:sym typeface="Trajan Pro"/>
                </a:defRPr>
              </a:pPr>
              <a:endParaRPr/>
            </a:p>
          </p:txBody>
        </p:sp>
        <p:sp>
          <p:nvSpPr>
            <p:cNvPr id="268" name="“LEADING FOR CHANGE IS NOT THE SAME AS EXERCISE OF POWER.”…"/>
            <p:cNvSpPr txBox="1"/>
            <p:nvPr/>
          </p:nvSpPr>
          <p:spPr>
            <a:xfrm>
              <a:off x="-1" y="686655"/>
              <a:ext cx="5995061" cy="27584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ctr">
                <a:defRPr sz="3600">
                  <a:solidFill>
                    <a:srgbClr val="FFFFFF"/>
                  </a:solidFill>
                  <a:latin typeface="Trajan Pro"/>
                  <a:ea typeface="Trajan Pro"/>
                  <a:cs typeface="Trajan Pro"/>
                  <a:sym typeface="Trajan Pro"/>
                </a:defRPr>
              </a:pPr>
              <a:r>
                <a:t>“LEADING FOR CHANGE IS NOT THE SAME AS EXERCISE OF POWER.”</a:t>
              </a:r>
              <a:r>
                <a:rPr sz="2000">
                  <a:latin typeface="+mj-lt"/>
                  <a:ea typeface="+mj-ea"/>
                  <a:cs typeface="+mj-cs"/>
                  <a:sym typeface="Helvetica"/>
                </a:rPr>
                <a:t> </a:t>
              </a:r>
            </a:p>
            <a:p>
              <a:pPr algn="ctr">
                <a:defRPr sz="3200">
                  <a:solidFill>
                    <a:srgbClr val="FFFFFF"/>
                  </a:solidFill>
                  <a:latin typeface="ANGEL TEARS"/>
                  <a:ea typeface="ANGEL TEARS"/>
                  <a:cs typeface="ANGEL TEARS"/>
                  <a:sym typeface="ANGEL TEARS"/>
                </a:defRPr>
              </a:pPr>
              <a:r>
                <a:t>-George McGregor Burns-</a:t>
              </a:r>
            </a:p>
          </p:txBody>
        </p:sp>
      </p:gr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73" name="WebHeader-VisitEvents.jpg" descr="WebHeader-VisitEvents.jpg"/>
          <p:cNvPicPr>
            <a:picLocks noChangeAspect="1"/>
          </p:cNvPicPr>
          <p:nvPr/>
        </p:nvPicPr>
        <p:blipFill>
          <a:blip r:embed="rId3"/>
          <a:stretch>
            <a:fillRect/>
          </a:stretch>
        </p:blipFill>
        <p:spPr>
          <a:xfrm>
            <a:off x="-508000" y="-18753"/>
            <a:ext cx="10702805" cy="6895507"/>
          </a:xfrm>
          <a:prstGeom prst="rect">
            <a:avLst/>
          </a:prstGeom>
          <a:ln w="12700">
            <a:miter lim="400000"/>
          </a:ln>
        </p:spPr>
      </p:pic>
      <p:sp>
        <p:nvSpPr>
          <p:cNvPr id="274" name="Title 1"/>
          <p:cNvSpPr txBox="1">
            <a:spLocks noGrp="1"/>
          </p:cNvSpPr>
          <p:nvPr>
            <p:ph type="title"/>
          </p:nvPr>
        </p:nvSpPr>
        <p:spPr>
          <a:xfrm>
            <a:off x="457200" y="198436"/>
            <a:ext cx="8229600" cy="2707584"/>
          </a:xfrm>
          <a:prstGeom prst="rect">
            <a:avLst/>
          </a:prstGeom>
        </p:spPr>
        <p:txBody>
          <a:bodyPr/>
          <a:lstStyle/>
          <a:p>
            <a:pPr>
              <a:defRPr sz="3600" b="1" spc="100">
                <a:effectLst>
                  <a:outerShdw blurRad="25400" rotWithShape="0">
                    <a:srgbClr val="000000">
                      <a:alpha val="43000"/>
                    </a:srgbClr>
                  </a:outerShdw>
                </a:effectLst>
                <a:latin typeface="Tw Cen MT"/>
                <a:ea typeface="Tw Cen MT"/>
                <a:cs typeface="Tw Cen MT"/>
                <a:sym typeface="Tw Cen MT"/>
              </a:defRPr>
            </a:pPr>
            <a:br/>
            <a:r>
              <a:rPr sz="3200"/>
              <a:t>LEADERSHIP IN FAITH COMMUNITIES…</a:t>
            </a:r>
            <a:br>
              <a:rPr sz="3200"/>
            </a:br>
            <a:r>
              <a:rPr sz="4500">
                <a:latin typeface="Trajan Pro"/>
                <a:ea typeface="Trajan Pro"/>
                <a:cs typeface="Trajan Pro"/>
                <a:sym typeface="Trajan Pro"/>
              </a:rPr>
              <a:t>THE TRANSFERENCE OF VISION!</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WebHeader-VisitEvents.jpg" descr="WebHeader-VisitEvents.jpg"/>
          <p:cNvPicPr>
            <a:picLocks noChangeAspect="1"/>
          </p:cNvPicPr>
          <p:nvPr/>
        </p:nvPicPr>
        <p:blipFill>
          <a:blip r:embed="rId3">
            <a:alphaModFix amt="61915"/>
          </a:blip>
          <a:stretch>
            <a:fillRect/>
          </a:stretch>
        </p:blipFill>
        <p:spPr>
          <a:xfrm>
            <a:off x="-508000" y="-18753"/>
            <a:ext cx="10702805" cy="6895507"/>
          </a:xfrm>
          <a:prstGeom prst="rect">
            <a:avLst/>
          </a:prstGeom>
          <a:ln w="12700">
            <a:miter lim="400000"/>
          </a:ln>
        </p:spPr>
      </p:pic>
      <p:sp>
        <p:nvSpPr>
          <p:cNvPr id="279" name="Title 1"/>
          <p:cNvSpPr txBox="1">
            <a:spLocks noGrp="1"/>
          </p:cNvSpPr>
          <p:nvPr>
            <p:ph type="title"/>
          </p:nvPr>
        </p:nvSpPr>
        <p:spPr>
          <a:xfrm>
            <a:off x="558800" y="-127001"/>
            <a:ext cx="8229600" cy="3813425"/>
          </a:xfrm>
          <a:prstGeom prst="rect">
            <a:avLst/>
          </a:prstGeom>
        </p:spPr>
        <p:txBody>
          <a:bodyPr/>
          <a:lstStyle>
            <a:lvl1pPr>
              <a:defRPr sz="3700" b="1">
                <a:latin typeface="Tw Cen MT"/>
                <a:ea typeface="Tw Cen MT"/>
                <a:cs typeface="Tw Cen MT"/>
                <a:sym typeface="Tw Cen MT"/>
              </a:defRPr>
            </a:lvl1pPr>
          </a:lstStyle>
          <a:p>
            <a:r>
              <a:t>Good and godly people and a younger generation of Christians most often collide with their leaders over MISSION, TRADITIONS, VISION, VALUES, PRIORITIES AND PROGRAMS.  </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Line"/>
          <p:cNvSpPr/>
          <p:nvPr/>
        </p:nvSpPr>
        <p:spPr>
          <a:xfrm>
            <a:off x="1796026" y="1460500"/>
            <a:ext cx="5551948" cy="0"/>
          </a:xfrm>
          <a:prstGeom prst="line">
            <a:avLst/>
          </a:prstGeom>
          <a:ln w="25400">
            <a:solidFill>
              <a:schemeClr val="accent2"/>
            </a:solidFill>
          </a:ln>
          <a:effectLst>
            <a:outerShdw blurRad="38100" dist="20000" dir="5400000" rotWithShape="0">
              <a:srgbClr val="000000">
                <a:alpha val="38000"/>
              </a:srgbClr>
            </a:outerShdw>
          </a:effectLst>
        </p:spPr>
        <p:txBody>
          <a:bodyPr lIns="45718" tIns="45718" rIns="45718" bIns="45718"/>
          <a:lstStyle/>
          <a:p>
            <a:endParaRPr/>
          </a:p>
        </p:txBody>
      </p:sp>
      <p:sp>
        <p:nvSpPr>
          <p:cNvPr id="284" name="Title 1"/>
          <p:cNvSpPr txBox="1"/>
          <p:nvPr/>
        </p:nvSpPr>
        <p:spPr>
          <a:xfrm>
            <a:off x="453676" y="2710178"/>
            <a:ext cx="8236647" cy="2885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defTabSz="914400">
              <a:defRPr sz="5000" b="1">
                <a:latin typeface="Tw Cen MT"/>
                <a:ea typeface="Tw Cen MT"/>
                <a:cs typeface="Tw Cen MT"/>
                <a:sym typeface="Tw Cen MT"/>
              </a:defRPr>
            </a:pPr>
            <a:r>
              <a:t>How do we LEAD </a:t>
            </a:r>
          </a:p>
          <a:p>
            <a:pPr algn="ctr" defTabSz="914400">
              <a:defRPr sz="5000" b="1">
                <a:latin typeface="Tw Cen MT"/>
                <a:ea typeface="Tw Cen MT"/>
                <a:cs typeface="Tw Cen MT"/>
                <a:sym typeface="Tw Cen MT"/>
              </a:defRPr>
            </a:pPr>
            <a:r>
              <a:t>decisively and faithfully  </a:t>
            </a:r>
          </a:p>
          <a:p>
            <a:pPr algn="ctr" defTabSz="914400">
              <a:defRPr sz="5000" b="1">
                <a:latin typeface="Tw Cen MT"/>
                <a:ea typeface="Tw Cen MT"/>
                <a:cs typeface="Tw Cen MT"/>
                <a:sym typeface="Tw Cen MT"/>
              </a:defRPr>
            </a:pPr>
            <a:r>
              <a:t>when tensions arise </a:t>
            </a:r>
          </a:p>
          <a:p>
            <a:pPr algn="ctr" defTabSz="914400">
              <a:defRPr sz="5000" b="1">
                <a:latin typeface="Tw Cen MT"/>
                <a:ea typeface="Tw Cen MT"/>
                <a:cs typeface="Tw Cen MT"/>
                <a:sym typeface="Tw Cen MT"/>
              </a:defRPr>
            </a:pPr>
            <a:r>
              <a:t>over change &amp; transitions?</a:t>
            </a:r>
          </a:p>
        </p:txBody>
      </p:sp>
      <p:grpSp>
        <p:nvGrpSpPr>
          <p:cNvPr id="287" name="?"/>
          <p:cNvGrpSpPr/>
          <p:nvPr/>
        </p:nvGrpSpPr>
        <p:grpSpPr>
          <a:xfrm>
            <a:off x="3672059" y="560558"/>
            <a:ext cx="1799883" cy="1799885"/>
            <a:chOff x="0" y="0"/>
            <a:chExt cx="1799881" cy="1799883"/>
          </a:xfrm>
        </p:grpSpPr>
        <p:sp>
          <p:nvSpPr>
            <p:cNvPr id="285" name="Circle"/>
            <p:cNvSpPr/>
            <p:nvPr/>
          </p:nvSpPr>
          <p:spPr>
            <a:xfrm>
              <a:off x="-1" y="-1"/>
              <a:ext cx="1799883" cy="1799884"/>
            </a:xfrm>
            <a:prstGeom prst="ellipse">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0000">
                  <a:solidFill>
                    <a:srgbClr val="FFFFFF"/>
                  </a:solidFill>
                  <a:latin typeface="BebasNeue"/>
                  <a:ea typeface="BebasNeue"/>
                  <a:cs typeface="BebasNeue"/>
                  <a:sym typeface="BebasNeue"/>
                </a:defRPr>
              </a:pPr>
              <a:endParaRPr/>
            </a:p>
          </p:txBody>
        </p:sp>
        <p:sp>
          <p:nvSpPr>
            <p:cNvPr id="286" name="?"/>
            <p:cNvSpPr txBox="1"/>
            <p:nvPr/>
          </p:nvSpPr>
          <p:spPr>
            <a:xfrm>
              <a:off x="263586" y="92220"/>
              <a:ext cx="1272707" cy="16154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10000">
                  <a:solidFill>
                    <a:srgbClr val="FFFFFF"/>
                  </a:solidFill>
                  <a:latin typeface="BebasNeue"/>
                  <a:ea typeface="BebasNeue"/>
                  <a:cs typeface="BebasNeue"/>
                  <a:sym typeface="BebasNeue"/>
                </a:defRPr>
              </a:lvl1pPr>
            </a:lstStyle>
            <a:p>
              <a:r>
                <a:t>?</a:t>
              </a:r>
            </a:p>
          </p:txBody>
        </p:sp>
      </p:gr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3" name="Rectangle 13"/>
          <p:cNvGrpSpPr/>
          <p:nvPr/>
        </p:nvGrpSpPr>
        <p:grpSpPr>
          <a:xfrm>
            <a:off x="-5" y="-19050"/>
            <a:ext cx="9144008" cy="933450"/>
            <a:chOff x="-1" y="0"/>
            <a:chExt cx="9144006" cy="933450"/>
          </a:xfrm>
        </p:grpSpPr>
        <p:sp>
          <p:nvSpPr>
            <p:cNvPr id="291" name="Rectangle"/>
            <p:cNvSpPr/>
            <p:nvPr/>
          </p:nvSpPr>
          <p:spPr>
            <a:xfrm flipH="1">
              <a:off x="-2" y="0"/>
              <a:ext cx="9144008" cy="933450"/>
            </a:xfrm>
            <a:prstGeom prst="rect">
              <a:avLst/>
            </a:prstGeom>
            <a:solidFill>
              <a:srgbClr val="C4BD97"/>
            </a:solidFill>
            <a:ln w="12700" cap="flat">
              <a:noFill/>
              <a:miter lim="400000"/>
            </a:ln>
            <a:effectLst/>
          </p:spPr>
          <p:txBody>
            <a:bodyPr wrap="square" lIns="45718" tIns="45718" rIns="45718" bIns="45718" numCol="1" anchor="ctr">
              <a:noAutofit/>
            </a:bodyPr>
            <a:lstStyle/>
            <a:p>
              <a:pPr algn="ctr">
                <a:defRPr sz="5000">
                  <a:solidFill>
                    <a:srgbClr val="FFFFFF"/>
                  </a:solidFill>
                  <a:latin typeface="Tahoma"/>
                  <a:ea typeface="Tahoma"/>
                  <a:cs typeface="Tahoma"/>
                  <a:sym typeface="Tahoma"/>
                </a:defRPr>
              </a:pPr>
              <a:endParaRPr/>
            </a:p>
          </p:txBody>
        </p:sp>
        <p:sp>
          <p:nvSpPr>
            <p:cNvPr id="292" name="Life Stages of a Local Church"/>
            <p:cNvSpPr txBox="1"/>
            <p:nvPr/>
          </p:nvSpPr>
          <p:spPr>
            <a:xfrm>
              <a:off x="-2" y="71752"/>
              <a:ext cx="9144007" cy="7899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5000" b="1">
                  <a:solidFill>
                    <a:srgbClr val="FFFFFF"/>
                  </a:solidFill>
                  <a:latin typeface="Tw Cen MT"/>
                  <a:ea typeface="Tw Cen MT"/>
                  <a:cs typeface="Tw Cen MT"/>
                  <a:sym typeface="Tw Cen MT"/>
                </a:defRPr>
              </a:lvl1pPr>
            </a:lstStyle>
            <a:p>
              <a:r>
                <a:t>Life Stages of a Local Church </a:t>
              </a:r>
            </a:p>
          </p:txBody>
        </p:sp>
      </p:grpSp>
      <p:pic>
        <p:nvPicPr>
          <p:cNvPr id="294" name="fig4-3.png" descr="fig4-3.png"/>
          <p:cNvPicPr>
            <a:picLocks noChangeAspect="1"/>
          </p:cNvPicPr>
          <p:nvPr/>
        </p:nvPicPr>
        <p:blipFill>
          <a:blip r:embed="rId3"/>
          <a:stretch>
            <a:fillRect/>
          </a:stretch>
        </p:blipFill>
        <p:spPr>
          <a:xfrm>
            <a:off x="975457" y="960549"/>
            <a:ext cx="7193086" cy="570824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ll dir="d"/>
      </p:transition>
    </mc:Choice>
    <mc:Fallback xmlns="" xmlns:m="http://schemas.openxmlformats.org/officeDocument/2006/math" xmlns:a14="http://schemas.microsoft.com/office/drawing/2010/main">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98" name="Title 1"/>
          <p:cNvSpPr txBox="1">
            <a:spLocks noGrp="1"/>
          </p:cNvSpPr>
          <p:nvPr>
            <p:ph type="title"/>
          </p:nvPr>
        </p:nvSpPr>
        <p:spPr>
          <a:xfrm>
            <a:off x="685799" y="469900"/>
            <a:ext cx="9144001" cy="6096000"/>
          </a:xfrm>
          <a:prstGeom prst="rect">
            <a:avLst/>
          </a:prstGeom>
        </p:spPr>
        <p:txBody>
          <a:bodyPr/>
          <a:lstStyle/>
          <a:p>
            <a:pPr>
              <a:defRPr sz="4800" b="1">
                <a:latin typeface="Tw Cen MT"/>
                <a:ea typeface="Tw Cen MT"/>
                <a:cs typeface="Tw Cen MT"/>
                <a:sym typeface="Tw Cen MT"/>
              </a:defRPr>
            </a:pPr>
            <a:r>
              <a:t>Change is inevitable. </a:t>
            </a:r>
            <a:br/>
            <a:r>
              <a:rPr sz="4700"/>
              <a:t>Problems arise in the</a:t>
            </a:r>
            <a:br>
              <a:rPr sz="4700"/>
            </a:br>
            <a:r>
              <a:rPr sz="4700">
                <a:solidFill>
                  <a:srgbClr val="A60020"/>
                </a:solidFill>
              </a:rPr>
              <a:t>TRANSITIONS</a:t>
            </a:r>
            <a:r>
              <a:rPr sz="4700"/>
              <a:t>.</a:t>
            </a:r>
            <a:br>
              <a:rPr sz="4700"/>
            </a:br>
            <a:r>
              <a:t>We want and need</a:t>
            </a:r>
            <a:br/>
            <a:r>
              <a:t>for these transitions</a:t>
            </a:r>
            <a:br/>
            <a:r>
              <a:t>to be </a:t>
            </a:r>
            <a:r>
              <a:rPr>
                <a:solidFill>
                  <a:srgbClr val="A60020"/>
                </a:solidFill>
              </a:rPr>
              <a:t>transformative</a:t>
            </a:r>
            <a:r>
              <a:t>;</a:t>
            </a:r>
            <a:br/>
            <a:r>
              <a:t>not destructive</a:t>
            </a:r>
            <a:br/>
            <a:r>
              <a:t>and divisive.</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02" name="Title 3"/>
          <p:cNvSpPr txBox="1"/>
          <p:nvPr/>
        </p:nvSpPr>
        <p:spPr>
          <a:xfrm>
            <a:off x="457200" y="1205863"/>
            <a:ext cx="8229600" cy="2021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Speak Gracefully</a:t>
            </a:r>
          </a:p>
        </p:txBody>
      </p:sp>
      <p:sp>
        <p:nvSpPr>
          <p:cNvPr id="303" name="Title 3"/>
          <p:cNvSpPr txBox="1"/>
          <p:nvPr/>
        </p:nvSpPr>
        <p:spPr>
          <a:xfrm>
            <a:off x="119091" y="3327401"/>
            <a:ext cx="9109017" cy="207136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lnSpc>
                <a:spcPct val="90000"/>
              </a:lnSpc>
              <a:defRPr sz="2600" cap="all">
                <a:latin typeface="Tw Cen MT"/>
                <a:ea typeface="Tw Cen MT"/>
                <a:cs typeface="Tw Cen MT"/>
                <a:sym typeface="Tw Cen MT"/>
              </a:defRPr>
            </a:pPr>
            <a:r>
              <a:t>Issue:</a:t>
            </a:r>
            <a:endParaRPr u="sng"/>
          </a:p>
          <a:p>
            <a:pPr algn="ctr">
              <a:lnSpc>
                <a:spcPct val="90000"/>
              </a:lnSpc>
              <a:defRPr sz="3500" b="1">
                <a:latin typeface="Tw Cen MT"/>
                <a:ea typeface="Tw Cen MT"/>
                <a:cs typeface="Tw Cen MT"/>
                <a:sym typeface="Tw Cen MT"/>
              </a:defRPr>
            </a:pPr>
            <a:r>
              <a:t>“Watch the words we speak”</a:t>
            </a:r>
            <a:br/>
            <a:r>
              <a:rPr sz="2500" b="0" cap="all"/>
              <a:t>Principle:  </a:t>
            </a:r>
            <a:endParaRPr sz="2900"/>
          </a:p>
          <a:p>
            <a:pPr algn="ctr">
              <a:lnSpc>
                <a:spcPct val="90000"/>
              </a:lnSpc>
              <a:defRPr sz="3500" b="1">
                <a:latin typeface="Tw Cen MT"/>
                <a:ea typeface="Tw Cen MT"/>
                <a:cs typeface="Tw Cen MT"/>
                <a:sym typeface="Tw Cen MT"/>
              </a:defRPr>
            </a:pPr>
            <a:r>
              <a:t>Words we speak can bless </a:t>
            </a:r>
          </a:p>
          <a:p>
            <a:pPr algn="ctr">
              <a:lnSpc>
                <a:spcPct val="90000"/>
              </a:lnSpc>
              <a:defRPr sz="3500" b="1">
                <a:latin typeface="Tw Cen MT"/>
                <a:ea typeface="Tw Cen MT"/>
                <a:cs typeface="Tw Cen MT"/>
                <a:sym typeface="Tw Cen MT"/>
              </a:defRPr>
            </a:pPr>
            <a:r>
              <a:t>or “destroy” people </a:t>
            </a:r>
          </a:p>
        </p:txBody>
      </p:sp>
      <p:sp>
        <p:nvSpPr>
          <p:cNvPr id="304" name="Line"/>
          <p:cNvSpPr/>
          <p:nvPr/>
        </p:nvSpPr>
        <p:spPr>
          <a:xfrm>
            <a:off x="1796027" y="990600"/>
            <a:ext cx="5551948" cy="0"/>
          </a:xfrm>
          <a:prstGeom prst="line">
            <a:avLst/>
          </a:prstGeom>
          <a:ln w="25400">
            <a:solidFill>
              <a:schemeClr val="accent2"/>
            </a:solidFill>
          </a:ln>
        </p:spPr>
        <p:txBody>
          <a:bodyPr lIns="45718" tIns="45718" rIns="45718" bIns="45718"/>
          <a:lstStyle/>
          <a:p>
            <a:endParaRPr/>
          </a:p>
        </p:txBody>
      </p:sp>
      <p:sp>
        <p:nvSpPr>
          <p:cNvPr id="305" name="Anchor # 1:"/>
          <p:cNvSpPr txBox="1"/>
          <p:nvPr/>
        </p:nvSpPr>
        <p:spPr>
          <a:xfrm>
            <a:off x="2790061" y="236219"/>
            <a:ext cx="3767071" cy="65277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lnSpc>
                <a:spcPct val="70000"/>
              </a:lnSpc>
              <a:defRPr sz="4400">
                <a:latin typeface="Trajan Pro"/>
                <a:ea typeface="Trajan Pro"/>
                <a:cs typeface="Trajan Pro"/>
                <a:sym typeface="Trajan Pro"/>
              </a:defRPr>
            </a:lvl1pPr>
          </a:lstStyle>
          <a:p>
            <a:r>
              <a:t>Anchor # 1:</a:t>
            </a:r>
          </a:p>
        </p:txBody>
      </p:sp>
      <p:sp>
        <p:nvSpPr>
          <p:cNvPr id="306" name="—Ephesians 4:29—"/>
          <p:cNvSpPr txBox="1"/>
          <p:nvPr/>
        </p:nvSpPr>
        <p:spPr>
          <a:xfrm>
            <a:off x="3043394" y="3059428"/>
            <a:ext cx="3260405" cy="4089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lnSpc>
                <a:spcPct val="80000"/>
              </a:lnSpc>
              <a:defRPr sz="2500" b="1">
                <a:latin typeface="Trajan Pro"/>
                <a:ea typeface="Trajan Pro"/>
                <a:cs typeface="Trajan Pro"/>
                <a:sym typeface="Trajan Pro"/>
              </a:defRPr>
            </a:lvl1pPr>
          </a:lstStyle>
          <a:p>
            <a:r>
              <a:t>—Ephesians 4:29—</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304"/>
                                        </p:tgtEl>
                                        <p:attrNameLst>
                                          <p:attrName>style.visibility</p:attrName>
                                        </p:attrNameLst>
                                      </p:cBhvr>
                                      <p:to>
                                        <p:strVal val="visible"/>
                                      </p:to>
                                    </p:set>
                                    <p:animEffect transition="in" filter="wipe(left)">
                                      <p:cBhvr>
                                        <p:cTn id="11" dur="500"/>
                                        <p:tgtEl>
                                          <p:spTgt spid="30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30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30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3" animBg="1" advAuto="0"/>
      <p:bldP spid="303" grpId="5" animBg="1" advAuto="0"/>
      <p:bldP spid="304" grpId="2" animBg="1" advAuto="0"/>
      <p:bldP spid="305" grpId="1" animBg="1" advAuto="0"/>
      <p:bldP spid="306" grpId="4"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10" name="Rectangle 2"/>
          <p:cNvSpPr txBox="1"/>
          <p:nvPr/>
        </p:nvSpPr>
        <p:spPr>
          <a:xfrm>
            <a:off x="2190105" y="1097282"/>
            <a:ext cx="7487147" cy="4663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indent="279400">
              <a:tabLst>
                <a:tab pos="457200" algn="l"/>
                <a:tab pos="914400" algn="l"/>
              </a:tabLst>
              <a:defRPr sz="3000" b="1" i="1">
                <a:latin typeface="+mj-lt"/>
                <a:ea typeface="+mj-ea"/>
                <a:cs typeface="+mj-cs"/>
                <a:sym typeface="Helvetica"/>
              </a:defRPr>
            </a:pPr>
            <a:r>
              <a:t>As leaders, through the words                    we use, we either: </a:t>
            </a:r>
          </a:p>
          <a:p>
            <a:pPr indent="228600">
              <a:tabLst>
                <a:tab pos="457200" algn="l"/>
                <a:tab pos="914400" algn="l"/>
              </a:tabLst>
              <a:defRPr sz="3000" b="1">
                <a:latin typeface="+mj-lt"/>
                <a:ea typeface="+mj-ea"/>
                <a:cs typeface="+mj-cs"/>
                <a:sym typeface="Helvetica"/>
              </a:defRPr>
            </a:pPr>
            <a:r>
              <a:t>  </a:t>
            </a:r>
          </a:p>
          <a:p>
            <a:pPr lvl="2">
              <a:tabLst>
                <a:tab pos="457200" algn="l"/>
                <a:tab pos="914400" algn="l"/>
              </a:tabLst>
              <a:defRPr sz="3000" b="1">
                <a:latin typeface="+mj-lt"/>
                <a:ea typeface="+mj-ea"/>
                <a:cs typeface="+mj-cs"/>
                <a:sym typeface="Helvetica"/>
              </a:defRPr>
            </a:pPr>
            <a:r>
              <a:t>Encourage or discourage…</a:t>
            </a:r>
          </a:p>
          <a:p>
            <a:pPr>
              <a:tabLst>
                <a:tab pos="457200" algn="l"/>
                <a:tab pos="914400" algn="l"/>
              </a:tabLst>
              <a:defRPr sz="3000" b="1">
                <a:latin typeface="+mj-lt"/>
                <a:ea typeface="+mj-ea"/>
                <a:cs typeface="+mj-cs"/>
                <a:sym typeface="Helvetica"/>
              </a:defRPr>
            </a:pPr>
            <a:endParaRPr/>
          </a:p>
          <a:p>
            <a:pPr>
              <a:tabLst>
                <a:tab pos="457200" algn="l"/>
                <a:tab pos="914400" algn="l"/>
              </a:tabLst>
              <a:defRPr sz="3000" b="1">
                <a:latin typeface="+mj-lt"/>
                <a:ea typeface="+mj-ea"/>
                <a:cs typeface="+mj-cs"/>
                <a:sym typeface="Helvetica"/>
              </a:defRPr>
            </a:pPr>
            <a:r>
              <a:t>Lift them up or put them down… </a:t>
            </a:r>
          </a:p>
          <a:p>
            <a:pPr>
              <a:tabLst>
                <a:tab pos="457200" algn="l"/>
                <a:tab pos="914400" algn="l"/>
              </a:tabLst>
              <a:defRPr sz="3000" b="1">
                <a:latin typeface="+mj-lt"/>
                <a:ea typeface="+mj-ea"/>
                <a:cs typeface="+mj-cs"/>
                <a:sym typeface="Helvetica"/>
              </a:defRPr>
            </a:pPr>
            <a:endParaRPr/>
          </a:p>
          <a:p>
            <a:pPr>
              <a:tabLst>
                <a:tab pos="457200" algn="l"/>
                <a:tab pos="914400" algn="l"/>
              </a:tabLst>
              <a:defRPr sz="3000" b="1">
                <a:latin typeface="+mj-lt"/>
                <a:ea typeface="+mj-ea"/>
                <a:cs typeface="+mj-cs"/>
                <a:sym typeface="Helvetica"/>
              </a:defRPr>
            </a:pPr>
            <a:r>
              <a:t>Speak positively or negatively…</a:t>
            </a:r>
          </a:p>
          <a:p>
            <a:pPr>
              <a:tabLst>
                <a:tab pos="457200" algn="l"/>
                <a:tab pos="914400" algn="l"/>
              </a:tabLst>
              <a:defRPr sz="3000" b="1">
                <a:latin typeface="+mj-lt"/>
                <a:ea typeface="+mj-ea"/>
                <a:cs typeface="+mj-cs"/>
                <a:sym typeface="Helvetica"/>
              </a:defRPr>
            </a:pPr>
            <a:endParaRPr/>
          </a:p>
          <a:p>
            <a:pPr>
              <a:tabLst>
                <a:tab pos="457200" algn="l"/>
                <a:tab pos="914400" algn="l"/>
              </a:tabLst>
              <a:defRPr sz="3000" b="1">
                <a:latin typeface="+mj-lt"/>
                <a:ea typeface="+mj-ea"/>
                <a:cs typeface="+mj-cs"/>
                <a:sym typeface="Helvetica"/>
              </a:defRPr>
            </a:pPr>
            <a:r>
              <a:t>Focus on “them” or focus on self.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31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31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31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3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3" name="Text Placeholder 2"/>
          <p:cNvSpPr txBox="1">
            <a:spLocks noGrp="1"/>
          </p:cNvSpPr>
          <p:nvPr>
            <p:ph type="body" sz="half" idx="1"/>
          </p:nvPr>
        </p:nvSpPr>
        <p:spPr>
          <a:xfrm>
            <a:off x="457200" y="213738"/>
            <a:ext cx="8229600" cy="1895242"/>
          </a:xfrm>
          <a:prstGeom prst="rect">
            <a:avLst/>
          </a:prstGeom>
        </p:spPr>
        <p:txBody>
          <a:bodyPr/>
          <a:lstStyle/>
          <a:p>
            <a:pPr marL="0" indent="0" defTabSz="342900">
              <a:lnSpc>
                <a:spcPct val="80000"/>
              </a:lnSpc>
              <a:spcBef>
                <a:spcPts val="500"/>
              </a:spcBef>
              <a:buSzTx/>
              <a:buNone/>
              <a:defRPr sz="3150"/>
            </a:pPr>
            <a:endParaRPr dirty="0"/>
          </a:p>
          <a:p>
            <a:pPr marL="0" indent="0" algn="ctr" defTabSz="342900">
              <a:spcBef>
                <a:spcPts val="500"/>
              </a:spcBef>
              <a:buSzTx/>
              <a:buNone/>
              <a:defRPr sz="3300" b="1"/>
            </a:pPr>
            <a:r>
              <a:rPr dirty="0">
                <a:latin typeface="Helvetica Neue"/>
                <a:cs typeface="Helvetica Neue"/>
              </a:rPr>
              <a:t>"Many people claim to be loyal, but it is hard to find a trustworthy person.”</a:t>
            </a:r>
            <a:endParaRPr sz="3150" dirty="0">
              <a:latin typeface="Helvetica Neue"/>
              <a:cs typeface="Helvetica Neue"/>
            </a:endParaRPr>
          </a:p>
          <a:p>
            <a:pPr marL="0" indent="0" algn="ctr" defTabSz="342900">
              <a:lnSpc>
                <a:spcPct val="80000"/>
              </a:lnSpc>
              <a:spcBef>
                <a:spcPts val="500"/>
              </a:spcBef>
              <a:buSzTx/>
              <a:buNone/>
              <a:defRPr sz="1650"/>
            </a:pPr>
            <a:r>
              <a:rPr i="1" dirty="0"/>
              <a:t>Proverbs</a:t>
            </a:r>
            <a:r>
              <a:rPr dirty="0"/>
              <a:t> 20:6 (NCV)</a:t>
            </a:r>
          </a:p>
        </p:txBody>
      </p:sp>
      <p:sp>
        <p:nvSpPr>
          <p:cNvPr id="124" name="Is this statement still true today? Of others? Of us?…"/>
          <p:cNvSpPr txBox="1"/>
          <p:nvPr/>
        </p:nvSpPr>
        <p:spPr>
          <a:xfrm>
            <a:off x="87160" y="2258061"/>
            <a:ext cx="8940108" cy="474283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lnSpc>
                <a:spcPct val="80000"/>
              </a:lnSpc>
              <a:spcBef>
                <a:spcPts val="700"/>
              </a:spcBef>
              <a:buFont typeface="Arial"/>
              <a:defRPr sz="2500">
                <a:latin typeface="+mj-lt"/>
                <a:ea typeface="+mj-ea"/>
                <a:cs typeface="+mj-cs"/>
                <a:sym typeface="Helvetica"/>
              </a:defRPr>
            </a:pPr>
            <a:r>
              <a:rPr dirty="0">
                <a:latin typeface="Helvetica Neue"/>
                <a:cs typeface="Helvetica Neue"/>
              </a:rPr>
              <a:t>Is this </a:t>
            </a:r>
            <a:r>
              <a:rPr lang="en-US" dirty="0">
                <a:latin typeface="Helvetica Neue"/>
                <a:cs typeface="Helvetica Neue"/>
              </a:rPr>
              <a:t>passage</a:t>
            </a:r>
            <a:r>
              <a:rPr dirty="0">
                <a:latin typeface="Helvetica Neue"/>
                <a:cs typeface="Helvetica Neue"/>
              </a:rPr>
              <a:t> still true today? Of others? </a:t>
            </a:r>
            <a:r>
              <a:rPr b="1" dirty="0">
                <a:latin typeface="Helvetica Neue"/>
                <a:cs typeface="Helvetica Neue"/>
              </a:rPr>
              <a:t>Of us</a:t>
            </a:r>
            <a:r>
              <a:rPr dirty="0">
                <a:latin typeface="Helvetica Neue"/>
                <a:cs typeface="Helvetica Neue"/>
              </a:rPr>
              <a:t>?</a:t>
            </a:r>
            <a:r>
              <a:rPr lang="en-US" dirty="0">
                <a:latin typeface="Helvetica Neue"/>
                <a:cs typeface="Helvetica Neue"/>
              </a:rPr>
              <a:t> </a:t>
            </a:r>
          </a:p>
          <a:p>
            <a:pPr algn="ctr">
              <a:lnSpc>
                <a:spcPct val="80000"/>
              </a:lnSpc>
              <a:spcBef>
                <a:spcPts val="700"/>
              </a:spcBef>
              <a:buFont typeface="Arial"/>
              <a:defRPr sz="2500">
                <a:latin typeface="+mj-lt"/>
                <a:ea typeface="+mj-ea"/>
                <a:cs typeface="+mj-cs"/>
                <a:sym typeface="Helvetica"/>
              </a:defRPr>
            </a:pPr>
            <a:endParaRPr lang="en-US" dirty="0">
              <a:latin typeface="Helvetica Neue"/>
              <a:cs typeface="Helvetica Neue"/>
            </a:endParaRPr>
          </a:p>
          <a:p>
            <a:pPr algn="ctr">
              <a:lnSpc>
                <a:spcPct val="80000"/>
              </a:lnSpc>
              <a:spcBef>
                <a:spcPts val="700"/>
              </a:spcBef>
              <a:buFont typeface="Arial"/>
              <a:defRPr sz="2500">
                <a:latin typeface="+mj-lt"/>
                <a:ea typeface="+mj-ea"/>
                <a:cs typeface="+mj-cs"/>
                <a:sym typeface="Helvetica"/>
              </a:defRPr>
            </a:pPr>
            <a:r>
              <a:rPr lang="en-US" dirty="0">
                <a:latin typeface="Helvetica Neue"/>
                <a:cs typeface="Helvetica Neue"/>
              </a:rPr>
              <a:t>Of the faith communities, local congregations, </a:t>
            </a:r>
          </a:p>
          <a:p>
            <a:pPr algn="ctr">
              <a:lnSpc>
                <a:spcPct val="80000"/>
              </a:lnSpc>
              <a:spcBef>
                <a:spcPts val="700"/>
              </a:spcBef>
              <a:buFont typeface="Arial"/>
              <a:defRPr sz="2500">
                <a:latin typeface="+mj-lt"/>
                <a:ea typeface="+mj-ea"/>
                <a:cs typeface="+mj-cs"/>
                <a:sym typeface="Helvetica"/>
              </a:defRPr>
            </a:pPr>
            <a:r>
              <a:rPr lang="en-US" dirty="0">
                <a:latin typeface="Helvetica Neue"/>
                <a:cs typeface="Helvetica Neue"/>
              </a:rPr>
              <a:t>and ministry organizations </a:t>
            </a:r>
            <a:r>
              <a:rPr lang="en-US" i="1" dirty="0">
                <a:latin typeface="Helvetica Neue"/>
                <a:cs typeface="Helvetica Neue"/>
              </a:rPr>
              <a:t>we</a:t>
            </a:r>
            <a:r>
              <a:rPr lang="en-US" dirty="0">
                <a:latin typeface="Helvetica Neue"/>
                <a:cs typeface="Helvetica Neue"/>
              </a:rPr>
              <a:t> lead?</a:t>
            </a:r>
          </a:p>
          <a:p>
            <a:pPr algn="ctr">
              <a:lnSpc>
                <a:spcPct val="80000"/>
              </a:lnSpc>
              <a:spcBef>
                <a:spcPts val="700"/>
              </a:spcBef>
              <a:buFont typeface="Arial"/>
              <a:defRPr sz="2500">
                <a:latin typeface="+mj-lt"/>
                <a:ea typeface="+mj-ea"/>
                <a:cs typeface="+mj-cs"/>
                <a:sym typeface="Helvetica"/>
              </a:defRPr>
            </a:pPr>
            <a:endParaRPr lang="en-US" dirty="0">
              <a:latin typeface="Helvetica Neue"/>
              <a:cs typeface="Helvetica Neue"/>
            </a:endParaRPr>
          </a:p>
          <a:p>
            <a:pPr algn="ctr">
              <a:lnSpc>
                <a:spcPct val="80000"/>
              </a:lnSpc>
              <a:spcBef>
                <a:spcPts val="700"/>
              </a:spcBef>
              <a:buFont typeface="Arial"/>
              <a:defRPr sz="2500">
                <a:latin typeface="+mj-lt"/>
                <a:ea typeface="+mj-ea"/>
                <a:cs typeface="+mj-cs"/>
                <a:sym typeface="Helvetica"/>
              </a:defRPr>
            </a:pPr>
            <a:endParaRPr lang="en-US" dirty="0">
              <a:latin typeface="Helvetica Neue"/>
              <a:cs typeface="Helvetica Neue"/>
            </a:endParaRPr>
          </a:p>
          <a:p>
            <a:pPr algn="ctr">
              <a:lnSpc>
                <a:spcPct val="80000"/>
              </a:lnSpc>
              <a:spcBef>
                <a:spcPts val="700"/>
              </a:spcBef>
              <a:buFont typeface="Arial"/>
              <a:defRPr sz="2500">
                <a:latin typeface="+mj-lt"/>
                <a:ea typeface="+mj-ea"/>
                <a:cs typeface="+mj-cs"/>
                <a:sym typeface="Helvetica"/>
              </a:defRPr>
            </a:pPr>
            <a:r>
              <a:rPr lang="en-US" dirty="0">
                <a:latin typeface="Helvetica Neue"/>
                <a:cs typeface="Helvetica Neue"/>
              </a:rPr>
              <a:t>How can we lead in such a way that those we lead say,</a:t>
            </a:r>
          </a:p>
          <a:p>
            <a:pPr algn="ctr">
              <a:lnSpc>
                <a:spcPct val="80000"/>
              </a:lnSpc>
              <a:spcBef>
                <a:spcPts val="700"/>
              </a:spcBef>
              <a:buFont typeface="Arial"/>
              <a:defRPr sz="2500">
                <a:latin typeface="+mj-lt"/>
                <a:ea typeface="+mj-ea"/>
                <a:cs typeface="+mj-cs"/>
                <a:sym typeface="Helvetica"/>
              </a:defRPr>
            </a:pPr>
            <a:r>
              <a:rPr lang="en-US" i="1" dirty="0">
                <a:latin typeface="Helvetica Neue"/>
                <a:cs typeface="Helvetica Neue"/>
              </a:rPr>
              <a:t> “I deeply trust you?”</a:t>
            </a:r>
          </a:p>
          <a:p>
            <a:pPr algn="ctr">
              <a:lnSpc>
                <a:spcPct val="80000"/>
              </a:lnSpc>
              <a:spcBef>
                <a:spcPts val="700"/>
              </a:spcBef>
              <a:buFont typeface="Arial"/>
              <a:defRPr sz="2500">
                <a:latin typeface="+mj-lt"/>
                <a:ea typeface="+mj-ea"/>
                <a:cs typeface="+mj-cs"/>
                <a:sym typeface="Helvetica"/>
              </a:defRPr>
            </a:pPr>
            <a:endParaRPr lang="en-US" sz="4200" dirty="0"/>
          </a:p>
          <a:p>
            <a:pPr algn="ctr">
              <a:lnSpc>
                <a:spcPct val="80000"/>
              </a:lnSpc>
              <a:spcBef>
                <a:spcPts val="700"/>
              </a:spcBef>
              <a:buFont typeface="Arial"/>
              <a:defRPr sz="2500">
                <a:latin typeface="+mj-lt"/>
                <a:ea typeface="+mj-ea"/>
                <a:cs typeface="+mj-cs"/>
                <a:sym typeface="Helvetica"/>
              </a:defRPr>
            </a:pPr>
            <a:endParaRPr sz="4200" dirty="0"/>
          </a:p>
          <a:p>
            <a:pPr algn="ctr">
              <a:lnSpc>
                <a:spcPct val="80000"/>
              </a:lnSpc>
              <a:spcBef>
                <a:spcPts val="700"/>
              </a:spcBef>
              <a:buFont typeface="Arial"/>
              <a:defRPr sz="2500">
                <a:latin typeface="+mj-lt"/>
                <a:ea typeface="+mj-ea"/>
                <a:cs typeface="+mj-cs"/>
                <a:sym typeface="Helvetica"/>
              </a:defRPr>
            </a:pPr>
            <a:endParaRPr sz="20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4">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24">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iterate>
                                    <p:tmAbs val="0"/>
                                  </p:iterate>
                                  <p:childTnLst>
                                    <p:set>
                                      <p:cBhvr>
                                        <p:cTn id="12" fill="hold"/>
                                        <p:tgtEl>
                                          <p:spTgt spid="12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4">
                                            <p:txEl>
                                              <p:pRg st="6" end="6"/>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uiExpand="1" build="p" bldLvl="5" animBg="1"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Rectangle 4"/>
          <p:cNvSpPr txBox="1"/>
          <p:nvPr/>
        </p:nvSpPr>
        <p:spPr>
          <a:xfrm>
            <a:off x="37942" y="2560162"/>
            <a:ext cx="9068115" cy="3545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indent="228600" algn="ctr">
              <a:tabLst>
                <a:tab pos="457200" algn="l"/>
                <a:tab pos="914400" algn="l"/>
              </a:tabLst>
              <a:defRPr sz="3200" b="1">
                <a:latin typeface="Tw Cen MT"/>
                <a:ea typeface="Tw Cen MT"/>
                <a:cs typeface="Tw Cen MT"/>
                <a:sym typeface="Tw Cen MT"/>
              </a:defRPr>
            </a:pPr>
            <a:r>
              <a:t>How do others feel when they leave my  presence?</a:t>
            </a:r>
          </a:p>
          <a:p>
            <a:pPr indent="228600" algn="ctr">
              <a:tabLst>
                <a:tab pos="457200" algn="l"/>
                <a:tab pos="914400" algn="l"/>
              </a:tabLst>
              <a:defRPr sz="3200" b="1">
                <a:latin typeface="Tw Cen MT"/>
                <a:ea typeface="Tw Cen MT"/>
                <a:cs typeface="Tw Cen MT"/>
                <a:sym typeface="Tw Cen MT"/>
              </a:defRPr>
            </a:pPr>
            <a:endParaRPr/>
          </a:p>
          <a:p>
            <a:pPr algn="ctr">
              <a:tabLst>
                <a:tab pos="457200" algn="l"/>
                <a:tab pos="914400" algn="l"/>
              </a:tabLst>
              <a:defRPr sz="3200" b="1">
                <a:latin typeface="Tw Cen MT"/>
                <a:ea typeface="Tw Cen MT"/>
                <a:cs typeface="Tw Cen MT"/>
                <a:sym typeface="Tw Cen MT"/>
              </a:defRPr>
            </a:pPr>
            <a:r>
              <a:t>	Stronger or weaker?</a:t>
            </a:r>
          </a:p>
          <a:p>
            <a:pPr algn="ctr">
              <a:tabLst>
                <a:tab pos="457200" algn="l"/>
                <a:tab pos="914400" algn="l"/>
              </a:tabLst>
              <a:defRPr sz="3200" b="1">
                <a:latin typeface="Tw Cen MT"/>
                <a:ea typeface="Tw Cen MT"/>
                <a:cs typeface="Tw Cen MT"/>
                <a:sym typeface="Tw Cen MT"/>
              </a:defRPr>
            </a:pPr>
            <a:r>
              <a:t>	Larger or smaller?</a:t>
            </a:r>
          </a:p>
          <a:p>
            <a:pPr algn="ctr">
              <a:tabLst>
                <a:tab pos="457200" algn="l"/>
                <a:tab pos="914400" algn="l"/>
              </a:tabLst>
              <a:defRPr sz="3200" b="1">
                <a:latin typeface="Tw Cen MT"/>
                <a:ea typeface="Tw Cen MT"/>
                <a:cs typeface="Tw Cen MT"/>
                <a:sym typeface="Tw Cen MT"/>
              </a:defRPr>
            </a:pPr>
            <a:r>
              <a:t>   Confident or “scared”? </a:t>
            </a:r>
          </a:p>
          <a:p>
            <a:pPr algn="ctr">
              <a:tabLst>
                <a:tab pos="457200" algn="l"/>
                <a:tab pos="914400" algn="l"/>
              </a:tabLst>
              <a:defRPr sz="3200" b="1">
                <a:latin typeface="Tw Cen MT"/>
                <a:ea typeface="Tw Cen MT"/>
                <a:cs typeface="Tw Cen MT"/>
                <a:sym typeface="Tw Cen MT"/>
              </a:defRPr>
            </a:pPr>
            <a:r>
              <a:t>	Understood or misunderstood?</a:t>
            </a:r>
          </a:p>
          <a:p>
            <a:pPr algn="ctr">
              <a:tabLst>
                <a:tab pos="457200" algn="l"/>
                <a:tab pos="914400" algn="l"/>
              </a:tabLst>
              <a:defRPr sz="3200" b="1">
                <a:latin typeface="Tw Cen MT"/>
                <a:ea typeface="Tw Cen MT"/>
                <a:cs typeface="Tw Cen MT"/>
                <a:sym typeface="Tw Cen MT"/>
              </a:defRPr>
            </a:pPr>
            <a:r>
              <a:t>	Affirmed or manipulated? </a:t>
            </a:r>
          </a:p>
          <a:p>
            <a:pPr lvl="1" indent="457200" algn="ctr">
              <a:tabLst>
                <a:tab pos="457200" algn="l"/>
                <a:tab pos="914400" algn="l"/>
              </a:tabLst>
              <a:defRPr sz="3200" b="1">
                <a:latin typeface="Tw Cen MT"/>
                <a:ea typeface="Tw Cen MT"/>
                <a:cs typeface="Tw Cen MT"/>
                <a:sym typeface="Tw Cen MT"/>
              </a:defRPr>
            </a:pPr>
            <a:r>
              <a:t>Blessed or “destroyed”?</a:t>
            </a:r>
            <a:r>
              <a:rPr>
                <a:effectLst>
                  <a:outerShdw blurRad="38100" dist="38100" dir="2700000" rotWithShape="0">
                    <a:srgbClr val="EEECE1"/>
                  </a:outerShdw>
                </a:effectLst>
              </a:rPr>
              <a:t> </a:t>
            </a:r>
          </a:p>
        </p:txBody>
      </p:sp>
      <p:sp>
        <p:nvSpPr>
          <p:cNvPr id="315" name="Line"/>
          <p:cNvSpPr/>
          <p:nvPr/>
        </p:nvSpPr>
        <p:spPr>
          <a:xfrm>
            <a:off x="1796027" y="1231900"/>
            <a:ext cx="5551948" cy="0"/>
          </a:xfrm>
          <a:prstGeom prst="line">
            <a:avLst/>
          </a:prstGeom>
          <a:ln w="25400">
            <a:solidFill>
              <a:schemeClr val="accent2"/>
            </a:solidFill>
          </a:ln>
          <a:effectLst>
            <a:outerShdw blurRad="38100" dist="20000" dir="5400000" rotWithShape="0">
              <a:srgbClr val="000000">
                <a:alpha val="38000"/>
              </a:srgbClr>
            </a:outerShdw>
          </a:effectLst>
        </p:spPr>
        <p:txBody>
          <a:bodyPr lIns="45718" tIns="45718" rIns="45718" bIns="45718"/>
          <a:lstStyle/>
          <a:p>
            <a:endParaRPr/>
          </a:p>
        </p:txBody>
      </p:sp>
      <p:grpSp>
        <p:nvGrpSpPr>
          <p:cNvPr id="318" name="?"/>
          <p:cNvGrpSpPr/>
          <p:nvPr/>
        </p:nvGrpSpPr>
        <p:grpSpPr>
          <a:xfrm>
            <a:off x="3672060" y="208977"/>
            <a:ext cx="1799883" cy="1799884"/>
            <a:chOff x="0" y="0"/>
            <a:chExt cx="1799881" cy="1799883"/>
          </a:xfrm>
        </p:grpSpPr>
        <p:sp>
          <p:nvSpPr>
            <p:cNvPr id="316" name="Circle"/>
            <p:cNvSpPr/>
            <p:nvPr/>
          </p:nvSpPr>
          <p:spPr>
            <a:xfrm>
              <a:off x="-1" y="-1"/>
              <a:ext cx="1799883" cy="1799884"/>
            </a:xfrm>
            <a:prstGeom prst="ellipse">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0000">
                  <a:solidFill>
                    <a:srgbClr val="FFFFFF"/>
                  </a:solidFill>
                  <a:latin typeface="BebasNeue"/>
                  <a:ea typeface="BebasNeue"/>
                  <a:cs typeface="BebasNeue"/>
                  <a:sym typeface="BebasNeue"/>
                </a:defRPr>
              </a:pPr>
              <a:endParaRPr/>
            </a:p>
          </p:txBody>
        </p:sp>
        <p:sp>
          <p:nvSpPr>
            <p:cNvPr id="317" name="?"/>
            <p:cNvSpPr txBox="1"/>
            <p:nvPr/>
          </p:nvSpPr>
          <p:spPr>
            <a:xfrm>
              <a:off x="263586" y="92220"/>
              <a:ext cx="1272706" cy="16154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10000">
                  <a:solidFill>
                    <a:srgbClr val="FFFFFF"/>
                  </a:solidFill>
                  <a:latin typeface="BebasNeue"/>
                  <a:ea typeface="BebasNeue"/>
                  <a:cs typeface="BebasNeue"/>
                  <a:sym typeface="BebasNeue"/>
                </a:defRPr>
              </a:lvl1pPr>
            </a:lstStyle>
            <a:p>
              <a:r>
                <a:t>?</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1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31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31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3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1" build="p" bldLvl="5"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WebHeader-VisitEvents.jpg" descr="WebHeader-VisitEvents.jpg"/>
          <p:cNvPicPr>
            <a:picLocks noChangeAspect="1"/>
          </p:cNvPicPr>
          <p:nvPr/>
        </p:nvPicPr>
        <p:blipFill>
          <a:blip r:embed="rId3">
            <a:alphaModFix amt="14482"/>
          </a:blip>
          <a:stretch>
            <a:fillRect/>
          </a:stretch>
        </p:blipFill>
        <p:spPr>
          <a:xfrm>
            <a:off x="-1617882" y="-756268"/>
            <a:ext cx="12379764" cy="7975921"/>
          </a:xfrm>
          <a:prstGeom prst="rect">
            <a:avLst/>
          </a:prstGeom>
          <a:ln w="12700">
            <a:miter lim="400000"/>
          </a:ln>
        </p:spPr>
      </p:pic>
      <p:sp>
        <p:nvSpPr>
          <p:cNvPr id="323" name="Rectangle 4"/>
          <p:cNvSpPr txBox="1"/>
          <p:nvPr/>
        </p:nvSpPr>
        <p:spPr>
          <a:xfrm>
            <a:off x="190500" y="528229"/>
            <a:ext cx="8763000" cy="3622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tabLst>
                <a:tab pos="457200" algn="l"/>
                <a:tab pos="914400" algn="l"/>
              </a:tabLst>
              <a:defRPr sz="4000" b="1" u="sng">
                <a:solidFill>
                  <a:srgbClr val="17375E"/>
                </a:solidFill>
                <a:latin typeface="Tw Cen MT"/>
                <a:ea typeface="Tw Cen MT"/>
                <a:cs typeface="Tw Cen MT"/>
                <a:sym typeface="Tw Cen MT"/>
              </a:defRPr>
            </a:pPr>
            <a:r>
              <a:t>PRAISE</a:t>
            </a:r>
            <a:r>
              <a:rPr>
                <a:solidFill>
                  <a:srgbClr val="000000"/>
                </a:solidFill>
              </a:rPr>
              <a:t> to </a:t>
            </a:r>
            <a:r>
              <a:rPr>
                <a:solidFill>
                  <a:srgbClr val="953735"/>
                </a:solidFill>
              </a:rPr>
              <a:t>CRISTICISM</a:t>
            </a:r>
            <a:r>
              <a:rPr>
                <a:solidFill>
                  <a:srgbClr val="000000"/>
                </a:solidFill>
              </a:rPr>
              <a:t> ratio</a:t>
            </a:r>
          </a:p>
          <a:p>
            <a:pPr algn="ctr">
              <a:tabLst>
                <a:tab pos="457200" algn="l"/>
                <a:tab pos="914400" algn="l"/>
              </a:tabLst>
              <a:defRPr sz="7000" b="1">
                <a:latin typeface="Tw Cen MT"/>
                <a:ea typeface="Tw Cen MT"/>
                <a:cs typeface="Tw Cen MT"/>
                <a:sym typeface="Tw Cen MT"/>
              </a:defRPr>
            </a:pPr>
            <a:r>
              <a:t>80-90% </a:t>
            </a:r>
          </a:p>
          <a:p>
            <a:pPr algn="ctr">
              <a:tabLst>
                <a:tab pos="457200" algn="l"/>
                <a:tab pos="914400" algn="l"/>
              </a:tabLst>
              <a:defRPr sz="3700" b="1">
                <a:latin typeface="Tw Cen MT"/>
                <a:ea typeface="Tw Cen MT"/>
                <a:cs typeface="Tw Cen MT"/>
                <a:sym typeface="Tw Cen MT"/>
              </a:defRPr>
            </a:pPr>
            <a:r>
              <a:t>praise or positive statements </a:t>
            </a:r>
            <a:endParaRPr sz="4000"/>
          </a:p>
          <a:p>
            <a:pPr algn="ctr">
              <a:tabLst>
                <a:tab pos="457200" algn="l"/>
                <a:tab pos="914400" algn="l"/>
              </a:tabLst>
              <a:defRPr sz="7000" b="1">
                <a:latin typeface="Tw Cen MT"/>
                <a:ea typeface="Tw Cen MT"/>
                <a:cs typeface="Tw Cen MT"/>
                <a:sym typeface="Tw Cen MT"/>
              </a:defRPr>
            </a:pPr>
            <a:r>
              <a:t>10-20% </a:t>
            </a:r>
          </a:p>
          <a:p>
            <a:pPr algn="ctr">
              <a:tabLst>
                <a:tab pos="457200" algn="l"/>
                <a:tab pos="914400" algn="l"/>
              </a:tabLst>
              <a:defRPr sz="3900" b="1">
                <a:latin typeface="Tw Cen MT"/>
                <a:ea typeface="Tw Cen MT"/>
                <a:cs typeface="Tw Cen MT"/>
                <a:sym typeface="Tw Cen MT"/>
              </a:defRPr>
            </a:pPr>
            <a:r>
              <a:t>criticism or negative statements</a:t>
            </a:r>
          </a:p>
        </p:txBody>
      </p:sp>
      <p:sp>
        <p:nvSpPr>
          <p:cNvPr id="324" name="Rectangle 4"/>
          <p:cNvSpPr txBox="1"/>
          <p:nvPr/>
        </p:nvSpPr>
        <p:spPr>
          <a:xfrm>
            <a:off x="419100" y="4418041"/>
            <a:ext cx="8534400" cy="332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tabLst>
                <a:tab pos="457200" algn="l"/>
                <a:tab pos="914400" algn="l"/>
              </a:tabLst>
              <a:defRPr i="1">
                <a:latin typeface="Tw Cen MT"/>
                <a:ea typeface="Tw Cen MT"/>
                <a:cs typeface="Tw Cen MT"/>
                <a:sym typeface="Tw Cen MT"/>
              </a:defRPr>
            </a:pPr>
            <a:r>
              <a:t>-Sven Walroos, clinical psychologist.</a:t>
            </a:r>
            <a:r>
              <a:rPr>
                <a:effectLst>
                  <a:outerShdw blurRad="38100" dist="38100" dir="2700000" rotWithShape="0">
                    <a:srgbClr val="EEECE1"/>
                  </a:outerShdw>
                </a:effectLst>
              </a:rPr>
              <a:t> </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28" name="Line"/>
          <p:cNvSpPr/>
          <p:nvPr/>
        </p:nvSpPr>
        <p:spPr>
          <a:xfrm>
            <a:off x="1796027" y="952500"/>
            <a:ext cx="5551948" cy="0"/>
          </a:xfrm>
          <a:prstGeom prst="line">
            <a:avLst/>
          </a:prstGeom>
          <a:ln w="25400">
            <a:solidFill>
              <a:schemeClr val="accent2"/>
            </a:solidFill>
          </a:ln>
        </p:spPr>
        <p:txBody>
          <a:bodyPr lIns="45718" tIns="45718" rIns="45718" bIns="45718"/>
          <a:lstStyle/>
          <a:p>
            <a:endParaRPr/>
          </a:p>
        </p:txBody>
      </p:sp>
      <p:sp>
        <p:nvSpPr>
          <p:cNvPr id="329" name="Title 3"/>
          <p:cNvSpPr txBox="1"/>
          <p:nvPr/>
        </p:nvSpPr>
        <p:spPr>
          <a:xfrm>
            <a:off x="457200" y="1215388"/>
            <a:ext cx="8229600" cy="2021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Live Gratefully</a:t>
            </a:r>
          </a:p>
        </p:txBody>
      </p:sp>
      <p:sp>
        <p:nvSpPr>
          <p:cNvPr id="330" name="Title 3"/>
          <p:cNvSpPr txBox="1"/>
          <p:nvPr/>
        </p:nvSpPr>
        <p:spPr>
          <a:xfrm>
            <a:off x="17491" y="3487419"/>
            <a:ext cx="9109018" cy="164845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lnSpc>
                <a:spcPct val="90000"/>
              </a:lnSpc>
              <a:defRPr sz="2600" cap="all">
                <a:latin typeface="Tw Cen MT"/>
                <a:ea typeface="Tw Cen MT"/>
                <a:cs typeface="Tw Cen MT"/>
                <a:sym typeface="Tw Cen MT"/>
              </a:defRPr>
            </a:pPr>
            <a:r>
              <a:t>Issue:</a:t>
            </a:r>
            <a:br/>
            <a:r>
              <a:rPr sz="3500" b="1" cap="none"/>
              <a:t>Comparison is the root of inferiority </a:t>
            </a:r>
            <a:br>
              <a:rPr sz="3500" b="1" cap="none"/>
            </a:br>
            <a:r>
              <a:t>Principle:</a:t>
            </a:r>
            <a:br/>
            <a:r>
              <a:rPr sz="3500" b="1" cap="none"/>
              <a:t>“Don’t complain. Be grateful”</a:t>
            </a:r>
          </a:p>
        </p:txBody>
      </p:sp>
      <p:sp>
        <p:nvSpPr>
          <p:cNvPr id="331" name="Anchor # 2:"/>
          <p:cNvSpPr txBox="1"/>
          <p:nvPr/>
        </p:nvSpPr>
        <p:spPr>
          <a:xfrm>
            <a:off x="2688461" y="312419"/>
            <a:ext cx="3767071" cy="65277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lnSpc>
                <a:spcPct val="80000"/>
              </a:lnSpc>
              <a:defRPr sz="4400">
                <a:latin typeface="Trajan Pro"/>
                <a:ea typeface="Trajan Pro"/>
                <a:cs typeface="Trajan Pro"/>
                <a:sym typeface="Trajan Pro"/>
              </a:defRPr>
            </a:lvl1pPr>
          </a:lstStyle>
          <a:p>
            <a:r>
              <a:t>Anchor # 2:</a:t>
            </a:r>
          </a:p>
        </p:txBody>
      </p:sp>
      <p:sp>
        <p:nvSpPr>
          <p:cNvPr id="332" name="—1 Thessalonians 5:18—"/>
          <p:cNvSpPr txBox="1"/>
          <p:nvPr/>
        </p:nvSpPr>
        <p:spPr>
          <a:xfrm>
            <a:off x="2344260" y="3224528"/>
            <a:ext cx="4455474" cy="4089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lnSpc>
                <a:spcPct val="80000"/>
              </a:lnSpc>
              <a:defRPr sz="2500" b="1">
                <a:latin typeface="Trajan Pro"/>
                <a:ea typeface="Trajan Pro"/>
                <a:cs typeface="Trajan Pro"/>
                <a:sym typeface="Trajan Pro"/>
              </a:defRPr>
            </a:lvl1pPr>
          </a:lstStyle>
          <a:p>
            <a:r>
              <a:t>—1 Thessalonians 5:18—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328"/>
                                        </p:tgtEl>
                                        <p:attrNameLst>
                                          <p:attrName>style.visibility</p:attrName>
                                        </p:attrNameLst>
                                      </p:cBhvr>
                                      <p:to>
                                        <p:strVal val="visible"/>
                                      </p:to>
                                    </p:set>
                                    <p:animEffect transition="in" filter="wipe(left)">
                                      <p:cBhvr>
                                        <p:cTn id="11" dur="500"/>
                                        <p:tgtEl>
                                          <p:spTgt spid="32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3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3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2" animBg="1" advAuto="0"/>
      <p:bldP spid="329" grpId="3" animBg="1" advAuto="0"/>
      <p:bldP spid="330" grpId="5" animBg="1" advAuto="0"/>
      <p:bldP spid="331" grpId="1" animBg="1" advAuto="0"/>
      <p:bldP spid="332" grpId="4"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36" name="Rectangle 4"/>
          <p:cNvSpPr txBox="1"/>
          <p:nvPr/>
        </p:nvSpPr>
        <p:spPr>
          <a:xfrm>
            <a:off x="1143000" y="791533"/>
            <a:ext cx="8617744" cy="1742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defRPr sz="5400" b="1">
                <a:solidFill>
                  <a:schemeClr val="accent2"/>
                </a:solidFill>
                <a:latin typeface="+mj-lt"/>
                <a:ea typeface="+mj-ea"/>
                <a:cs typeface="+mj-cs"/>
                <a:sym typeface="Helvetica"/>
              </a:defRPr>
            </a:pPr>
            <a:r>
              <a:t>COMPARISON 	  </a:t>
            </a:r>
          </a:p>
          <a:p>
            <a:pPr algn="ctr">
              <a:defRPr sz="5400" b="1">
                <a:solidFill>
                  <a:schemeClr val="accent2"/>
                </a:solidFill>
                <a:latin typeface="+mj-lt"/>
                <a:ea typeface="+mj-ea"/>
                <a:cs typeface="+mj-cs"/>
                <a:sym typeface="Helvetica"/>
              </a:defRPr>
            </a:pPr>
            <a:r>
              <a:t>	  	 </a:t>
            </a:r>
          </a:p>
        </p:txBody>
      </p:sp>
      <p:sp>
        <p:nvSpPr>
          <p:cNvPr id="337" name="Rectangle 4"/>
          <p:cNvSpPr txBox="1"/>
          <p:nvPr/>
        </p:nvSpPr>
        <p:spPr>
          <a:xfrm>
            <a:off x="1930836" y="1671508"/>
            <a:ext cx="6607533" cy="4892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defRPr sz="4500" b="1">
                <a:latin typeface="+mj-lt"/>
                <a:ea typeface="+mj-ea"/>
                <a:cs typeface="+mj-cs"/>
                <a:sym typeface="Helvetica"/>
              </a:defRPr>
            </a:pPr>
            <a:r>
              <a:t>robs us of joy, relationships, confidence and peace.</a:t>
            </a:r>
          </a:p>
          <a:p>
            <a:pPr algn="ctr">
              <a:defRPr sz="4500" b="1">
                <a:latin typeface="+mj-lt"/>
                <a:ea typeface="+mj-ea"/>
                <a:cs typeface="+mj-cs"/>
                <a:sym typeface="Helvetica"/>
              </a:defRPr>
            </a:pPr>
            <a:r>
              <a:t>In the process, it saps our energy </a:t>
            </a:r>
          </a:p>
          <a:p>
            <a:pPr algn="ctr">
              <a:defRPr sz="4500" b="1">
                <a:latin typeface="+mj-lt"/>
                <a:ea typeface="+mj-ea"/>
                <a:cs typeface="+mj-cs"/>
                <a:sym typeface="Helvetica"/>
              </a:defRPr>
            </a:pPr>
            <a:r>
              <a:t>and drains us of enthusiasm.</a:t>
            </a:r>
            <a:r>
              <a:rPr>
                <a:effectLst>
                  <a:outerShdw blurRad="38100" dist="38100" dir="2700000" rotWithShape="0">
                    <a:srgbClr val="EEECE1"/>
                  </a:outerShdw>
                </a:effectLst>
              </a:rP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1"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41" name="Rectangle 4"/>
          <p:cNvSpPr txBox="1"/>
          <p:nvPr/>
        </p:nvSpPr>
        <p:spPr>
          <a:xfrm>
            <a:off x="2455117" y="1287781"/>
            <a:ext cx="5865220" cy="4282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defRPr sz="5500" b="1">
                <a:latin typeface="+mj-lt"/>
                <a:ea typeface="+mj-ea"/>
                <a:cs typeface="+mj-cs"/>
                <a:sym typeface="Helvetica"/>
              </a:defRPr>
            </a:pPr>
            <a:r>
              <a:t>Gratitude is the </a:t>
            </a:r>
          </a:p>
          <a:p>
            <a:pPr algn="ctr">
              <a:defRPr sz="5500" b="1">
                <a:latin typeface="+mj-lt"/>
                <a:ea typeface="+mj-ea"/>
                <a:cs typeface="+mj-cs"/>
                <a:sym typeface="Helvetica"/>
              </a:defRPr>
            </a:pPr>
            <a:r>
              <a:t>“life-giving” antidote to the negative impact </a:t>
            </a:r>
          </a:p>
          <a:p>
            <a:pPr algn="ctr">
              <a:defRPr sz="5500" b="1">
                <a:latin typeface="+mj-lt"/>
                <a:ea typeface="+mj-ea"/>
                <a:cs typeface="+mj-cs"/>
                <a:sym typeface="Helvetica"/>
              </a:defRPr>
            </a:pPr>
            <a:r>
              <a:t>of comparison</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45" name="Line"/>
          <p:cNvSpPr/>
          <p:nvPr/>
        </p:nvSpPr>
        <p:spPr>
          <a:xfrm>
            <a:off x="1796027" y="876300"/>
            <a:ext cx="5551948" cy="0"/>
          </a:xfrm>
          <a:prstGeom prst="line">
            <a:avLst/>
          </a:prstGeom>
          <a:ln w="25400">
            <a:solidFill>
              <a:schemeClr val="accent2"/>
            </a:solidFill>
          </a:ln>
        </p:spPr>
        <p:txBody>
          <a:bodyPr lIns="45718" tIns="45718" rIns="45718" bIns="45718"/>
          <a:lstStyle/>
          <a:p>
            <a:endParaRPr/>
          </a:p>
        </p:txBody>
      </p:sp>
      <p:sp>
        <p:nvSpPr>
          <p:cNvPr id="346" name="Title 3"/>
          <p:cNvSpPr txBox="1"/>
          <p:nvPr/>
        </p:nvSpPr>
        <p:spPr>
          <a:xfrm>
            <a:off x="572968" y="1049543"/>
            <a:ext cx="8229601" cy="20218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Listen Intently</a:t>
            </a:r>
          </a:p>
        </p:txBody>
      </p:sp>
      <p:sp>
        <p:nvSpPr>
          <p:cNvPr id="347" name="Title 3"/>
          <p:cNvSpPr txBox="1"/>
          <p:nvPr/>
        </p:nvSpPr>
        <p:spPr>
          <a:xfrm>
            <a:off x="17491" y="3366771"/>
            <a:ext cx="9109018" cy="18821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lnSpc>
                <a:spcPct val="80000"/>
              </a:lnSpc>
              <a:defRPr sz="2600" cap="all">
                <a:latin typeface="Tw Cen MT"/>
                <a:ea typeface="Tw Cen MT"/>
                <a:cs typeface="Tw Cen MT"/>
                <a:sym typeface="Tw Cen MT"/>
              </a:defRPr>
            </a:pPr>
            <a:r>
              <a:t>Issue: </a:t>
            </a:r>
            <a:br/>
            <a:r>
              <a:rPr sz="3400" b="1" cap="none"/>
              <a:t>“Seek first to understand”</a:t>
            </a:r>
            <a:br>
              <a:rPr sz="3400" b="1" cap="none"/>
            </a:br>
            <a:r>
              <a:t>PRINCIPLE: </a:t>
            </a:r>
            <a:br/>
            <a:r>
              <a:rPr sz="3400" b="1" cap="none"/>
              <a:t>Understanding, not agreement, </a:t>
            </a:r>
            <a:endParaRPr sz="3400" b="1"/>
          </a:p>
          <a:p>
            <a:pPr algn="ctr">
              <a:lnSpc>
                <a:spcPct val="80000"/>
              </a:lnSpc>
              <a:defRPr sz="3400" b="1">
                <a:latin typeface="Tw Cen MT"/>
                <a:ea typeface="Tw Cen MT"/>
                <a:cs typeface="Tw Cen MT"/>
                <a:sym typeface="Tw Cen MT"/>
              </a:defRPr>
            </a:pPr>
            <a:r>
              <a:t>is the key to conflict management</a:t>
            </a:r>
          </a:p>
        </p:txBody>
      </p:sp>
      <p:sp>
        <p:nvSpPr>
          <p:cNvPr id="348" name="Anchor # 3:"/>
          <p:cNvSpPr txBox="1"/>
          <p:nvPr/>
        </p:nvSpPr>
        <p:spPr>
          <a:xfrm>
            <a:off x="2804231" y="194307"/>
            <a:ext cx="3767071" cy="115747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lnSpc>
                <a:spcPct val="70000"/>
              </a:lnSpc>
              <a:defRPr sz="4400">
                <a:latin typeface="Trajan Pro"/>
                <a:ea typeface="Trajan Pro"/>
                <a:cs typeface="Trajan Pro"/>
                <a:sym typeface="Trajan Pro"/>
              </a:defRPr>
            </a:pPr>
            <a:r>
              <a:t>Anchor # 3:</a:t>
            </a:r>
            <a:br/>
            <a:endParaRPr/>
          </a:p>
        </p:txBody>
      </p:sp>
      <p:sp>
        <p:nvSpPr>
          <p:cNvPr id="349" name="—James 1:19—"/>
          <p:cNvSpPr txBox="1"/>
          <p:nvPr/>
        </p:nvSpPr>
        <p:spPr>
          <a:xfrm>
            <a:off x="3383482" y="2996825"/>
            <a:ext cx="2377031" cy="39877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lnSpc>
                <a:spcPct val="80000"/>
              </a:lnSpc>
              <a:defRPr sz="2400" b="1">
                <a:latin typeface="Trajan Pro"/>
                <a:ea typeface="Trajan Pro"/>
                <a:cs typeface="Trajan Pro"/>
                <a:sym typeface="Trajan Pro"/>
              </a:defRPr>
            </a:lvl1pPr>
          </a:lstStyle>
          <a:p>
            <a:r>
              <a:t>—James 1:19—</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345"/>
                                        </p:tgtEl>
                                        <p:attrNameLst>
                                          <p:attrName>style.visibility</p:attrName>
                                        </p:attrNameLst>
                                      </p:cBhvr>
                                      <p:to>
                                        <p:strVal val="visible"/>
                                      </p:to>
                                    </p:set>
                                    <p:animEffect transition="in" filter="wipe(left)">
                                      <p:cBhvr>
                                        <p:cTn id="11" dur="500"/>
                                        <p:tgtEl>
                                          <p:spTgt spid="34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34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34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2" animBg="1" advAuto="0"/>
      <p:bldP spid="346" grpId="3" animBg="1" advAuto="0"/>
      <p:bldP spid="347" grpId="5" animBg="1" advAuto="0"/>
      <p:bldP spid="348" grpId="1" animBg="1" advAuto="0"/>
      <p:bldP spid="349" grpId="4"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353" name="Picture 2" descr="Picture 2"/>
          <p:cNvPicPr>
            <a:picLocks noChangeAspect="1"/>
          </p:cNvPicPr>
          <p:nvPr/>
        </p:nvPicPr>
        <p:blipFill>
          <a:blip r:embed="rId4"/>
          <a:srcRect r="12498" b="5468"/>
          <a:stretch>
            <a:fillRect/>
          </a:stretch>
        </p:blipFill>
        <p:spPr>
          <a:xfrm>
            <a:off x="-1" y="-603512"/>
            <a:ext cx="9331433" cy="8065025"/>
          </a:xfrm>
          <a:prstGeom prst="rect">
            <a:avLst/>
          </a:prstGeom>
          <a:ln w="12700">
            <a:miter lim="400000"/>
          </a:ln>
        </p:spPr>
      </p:pic>
      <p:sp>
        <p:nvSpPr>
          <p:cNvPr id="354" name="Rectangle 4"/>
          <p:cNvSpPr txBox="1"/>
          <p:nvPr/>
        </p:nvSpPr>
        <p:spPr>
          <a:xfrm>
            <a:off x="266700" y="1716416"/>
            <a:ext cx="8610600" cy="30632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tabLst>
                <a:tab pos="457200" algn="l"/>
                <a:tab pos="914400" algn="l"/>
              </a:tabLst>
              <a:defRPr sz="5000">
                <a:solidFill>
                  <a:srgbClr val="FFFFFF"/>
                </a:solidFill>
                <a:latin typeface="Trajan Pro"/>
                <a:ea typeface="Trajan Pro"/>
                <a:cs typeface="Trajan Pro"/>
                <a:sym typeface="Trajan Pro"/>
              </a:defRPr>
            </a:pPr>
            <a:r>
              <a:t>Theological vision </a:t>
            </a:r>
          </a:p>
          <a:p>
            <a:pPr algn="ctr">
              <a:tabLst>
                <a:tab pos="457200" algn="l"/>
                <a:tab pos="914400" algn="l"/>
              </a:tabLst>
              <a:defRPr sz="5000">
                <a:solidFill>
                  <a:srgbClr val="FFFFFF"/>
                </a:solidFill>
                <a:latin typeface="Trajan Pro"/>
                <a:ea typeface="Trajan Pro"/>
                <a:cs typeface="Trajan Pro"/>
                <a:sym typeface="Trajan Pro"/>
              </a:defRPr>
            </a:pPr>
            <a:r>
              <a:t> precedes </a:t>
            </a:r>
          </a:p>
          <a:p>
            <a:pPr algn="ctr">
              <a:tabLst>
                <a:tab pos="457200" algn="l"/>
                <a:tab pos="914400" algn="l"/>
              </a:tabLst>
              <a:defRPr sz="5000">
                <a:solidFill>
                  <a:srgbClr val="FFFFFF"/>
                </a:solidFill>
                <a:latin typeface="Trajan Pro"/>
                <a:ea typeface="Trajan Pro"/>
                <a:cs typeface="Trajan Pro"/>
                <a:sym typeface="Trajan Pro"/>
              </a:defRPr>
            </a:pPr>
            <a:r>
              <a:t>organizational vision. </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58" name="Rectangle 4"/>
          <p:cNvSpPr txBox="1"/>
          <p:nvPr/>
        </p:nvSpPr>
        <p:spPr>
          <a:xfrm>
            <a:off x="2298700" y="1560830"/>
            <a:ext cx="6606938" cy="37363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tabLst>
                <a:tab pos="800100" algn="l"/>
                <a:tab pos="914400" algn="l"/>
              </a:tabLst>
              <a:defRPr sz="3400" b="1">
                <a:latin typeface="+mj-lt"/>
                <a:ea typeface="+mj-ea"/>
                <a:cs typeface="+mj-cs"/>
                <a:sym typeface="Helvetica"/>
              </a:defRPr>
            </a:pPr>
            <a:r>
              <a:t> Growth </a:t>
            </a:r>
            <a:r>
              <a:rPr i="1"/>
              <a:t>producing</a:t>
            </a:r>
            <a:r>
              <a:t> questions:</a:t>
            </a:r>
          </a:p>
          <a:p>
            <a:pPr marL="457200" lvl="1">
              <a:buSzPct val="100000"/>
              <a:buFont typeface="Arial"/>
              <a:buChar char="•"/>
              <a:tabLst>
                <a:tab pos="800100" algn="l"/>
                <a:tab pos="914400" algn="l"/>
              </a:tabLst>
              <a:defRPr sz="3400">
                <a:latin typeface="+mj-lt"/>
                <a:ea typeface="+mj-ea"/>
                <a:cs typeface="+mj-cs"/>
                <a:sym typeface="Helvetica"/>
              </a:defRPr>
            </a:pPr>
            <a:r>
              <a:t> “What can I learn?”  </a:t>
            </a:r>
          </a:p>
          <a:p>
            <a:pPr marL="457200" lvl="1">
              <a:buSzPct val="100000"/>
              <a:buFont typeface="Arial"/>
              <a:buChar char="•"/>
              <a:tabLst>
                <a:tab pos="800100" algn="l"/>
                <a:tab pos="914400" algn="l"/>
              </a:tabLst>
              <a:defRPr sz="3400">
                <a:latin typeface="+mj-lt"/>
                <a:ea typeface="+mj-ea"/>
                <a:cs typeface="+mj-cs"/>
                <a:sym typeface="Helvetica"/>
              </a:defRPr>
            </a:pPr>
            <a:r>
              <a:t> “How can I change?”</a:t>
            </a:r>
          </a:p>
          <a:p>
            <a:pPr>
              <a:tabLst>
                <a:tab pos="800100" algn="l"/>
                <a:tab pos="914400" algn="l"/>
              </a:tabLst>
              <a:defRPr sz="3400">
                <a:latin typeface="+mj-lt"/>
                <a:ea typeface="+mj-ea"/>
                <a:cs typeface="+mj-cs"/>
                <a:sym typeface="Helvetica"/>
              </a:defRPr>
            </a:pPr>
            <a:endParaRPr/>
          </a:p>
          <a:p>
            <a:pPr>
              <a:tabLst>
                <a:tab pos="800100" algn="l"/>
                <a:tab pos="914400" algn="l"/>
              </a:tabLst>
              <a:defRPr sz="3400" b="1">
                <a:latin typeface="+mj-lt"/>
                <a:ea typeface="+mj-ea"/>
                <a:cs typeface="+mj-cs"/>
                <a:sym typeface="Helvetica"/>
              </a:defRPr>
            </a:pPr>
            <a:r>
              <a:t> Growth </a:t>
            </a:r>
            <a:r>
              <a:rPr i="1"/>
              <a:t>inhibiting</a:t>
            </a:r>
            <a:r>
              <a:t> questions: </a:t>
            </a:r>
          </a:p>
          <a:p>
            <a:pPr marL="457200" lvl="1">
              <a:buSzPct val="100000"/>
              <a:buFont typeface="Arial"/>
              <a:buChar char="•"/>
              <a:tabLst>
                <a:tab pos="800100" algn="l"/>
                <a:tab pos="914400" algn="l"/>
              </a:tabLst>
              <a:defRPr sz="3400">
                <a:latin typeface="+mj-lt"/>
                <a:ea typeface="+mj-ea"/>
                <a:cs typeface="+mj-cs"/>
                <a:sym typeface="Helvetica"/>
              </a:defRPr>
            </a:pPr>
            <a:r>
              <a:t> “Why me?”</a:t>
            </a:r>
          </a:p>
          <a:p>
            <a:pPr marL="457200" lvl="1">
              <a:buSzPct val="100000"/>
              <a:buFont typeface="Arial"/>
              <a:buChar char="•"/>
              <a:tabLst>
                <a:tab pos="800100" algn="l"/>
                <a:tab pos="914400" algn="l"/>
              </a:tabLst>
              <a:defRPr sz="3400">
                <a:latin typeface="+mj-lt"/>
                <a:ea typeface="+mj-ea"/>
                <a:cs typeface="+mj-cs"/>
                <a:sym typeface="Helvetica"/>
              </a:defRPr>
            </a:pPr>
            <a:r>
              <a:t> “What if…?”</a:t>
            </a:r>
            <a:r>
              <a:rPr>
                <a:effectLst>
                  <a:outerShdw blurRad="38100" dist="38100" dir="2700000" rotWithShape="0">
                    <a:srgbClr val="EEECE1"/>
                  </a:outerShdw>
                </a:effectLst>
              </a:rPr>
              <a:t> </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62" name="Line"/>
          <p:cNvSpPr/>
          <p:nvPr/>
        </p:nvSpPr>
        <p:spPr>
          <a:xfrm>
            <a:off x="1796027" y="889000"/>
            <a:ext cx="5551948" cy="0"/>
          </a:xfrm>
          <a:prstGeom prst="line">
            <a:avLst/>
          </a:prstGeom>
          <a:ln w="25400">
            <a:solidFill>
              <a:schemeClr val="accent2"/>
            </a:solidFill>
          </a:ln>
        </p:spPr>
        <p:txBody>
          <a:bodyPr lIns="45718" tIns="45718" rIns="45718" bIns="45718"/>
          <a:lstStyle/>
          <a:p>
            <a:endParaRPr/>
          </a:p>
        </p:txBody>
      </p:sp>
      <p:sp>
        <p:nvSpPr>
          <p:cNvPr id="363" name="Anchor # 4:"/>
          <p:cNvSpPr txBox="1"/>
          <p:nvPr/>
        </p:nvSpPr>
        <p:spPr>
          <a:xfrm>
            <a:off x="2804231" y="168907"/>
            <a:ext cx="3767071" cy="115747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lnSpc>
                <a:spcPct val="70000"/>
              </a:lnSpc>
              <a:defRPr sz="4400">
                <a:latin typeface="Trajan Pro"/>
                <a:ea typeface="Trajan Pro"/>
                <a:cs typeface="Trajan Pro"/>
                <a:sym typeface="Trajan Pro"/>
              </a:defRPr>
            </a:pPr>
            <a:r>
              <a:t>Anchor # 4:</a:t>
            </a:r>
            <a:br/>
            <a:endParaRPr/>
          </a:p>
        </p:txBody>
      </p:sp>
      <p:sp>
        <p:nvSpPr>
          <p:cNvPr id="364" name="Title 3"/>
          <p:cNvSpPr txBox="1"/>
          <p:nvPr/>
        </p:nvSpPr>
        <p:spPr>
          <a:xfrm>
            <a:off x="572968" y="1116831"/>
            <a:ext cx="8229601" cy="2021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Forgive Freely</a:t>
            </a:r>
          </a:p>
        </p:txBody>
      </p:sp>
      <p:sp>
        <p:nvSpPr>
          <p:cNvPr id="365" name="Title 3"/>
          <p:cNvSpPr txBox="1"/>
          <p:nvPr/>
        </p:nvSpPr>
        <p:spPr>
          <a:xfrm>
            <a:off x="133260" y="3455671"/>
            <a:ext cx="9109017" cy="18821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lnSpc>
                <a:spcPct val="80000"/>
              </a:lnSpc>
              <a:defRPr sz="2600" cap="all">
                <a:latin typeface="Tw Cen MT"/>
                <a:ea typeface="Tw Cen MT"/>
                <a:cs typeface="Tw Cen MT"/>
                <a:sym typeface="Tw Cen MT"/>
              </a:defRPr>
            </a:pPr>
            <a:r>
              <a:t>Issue: </a:t>
            </a:r>
            <a:br/>
            <a:r>
              <a:rPr sz="3400" b="1" cap="none"/>
              <a:t>Be proactive in extending forgiveness</a:t>
            </a:r>
            <a:br>
              <a:rPr sz="3400" b="1" cap="none"/>
            </a:br>
            <a:r>
              <a:t>PRINCIPLE: </a:t>
            </a:r>
            <a:br/>
            <a:r>
              <a:rPr sz="3400" b="1" cap="none"/>
              <a:t>A spirit of forgiveness transforms </a:t>
            </a:r>
            <a:endParaRPr sz="3400" b="1"/>
          </a:p>
          <a:p>
            <a:pPr algn="ctr">
              <a:lnSpc>
                <a:spcPct val="80000"/>
              </a:lnSpc>
              <a:defRPr sz="3400" b="1">
                <a:latin typeface="Tw Cen MT"/>
                <a:ea typeface="Tw Cen MT"/>
                <a:cs typeface="Tw Cen MT"/>
                <a:sym typeface="Tw Cen MT"/>
              </a:defRPr>
            </a:pPr>
            <a:r>
              <a:t>and empowers leaders</a:t>
            </a:r>
          </a:p>
        </p:txBody>
      </p:sp>
      <p:sp>
        <p:nvSpPr>
          <p:cNvPr id="366" name="— Luke 23:34 —"/>
          <p:cNvSpPr txBox="1"/>
          <p:nvPr/>
        </p:nvSpPr>
        <p:spPr>
          <a:xfrm>
            <a:off x="3228339" y="3132040"/>
            <a:ext cx="2687317" cy="40893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lnSpc>
                <a:spcPct val="80000"/>
              </a:lnSpc>
              <a:defRPr sz="2500" b="1">
                <a:latin typeface="Trajan Pro"/>
                <a:ea typeface="Trajan Pro"/>
                <a:cs typeface="Trajan Pro"/>
                <a:sym typeface="Trajan Pro"/>
              </a:defRPr>
            </a:lvl1pPr>
          </a:lstStyle>
          <a:p>
            <a:r>
              <a:t>— Luke 23:34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36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3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2" animBg="1" advAuto="0"/>
      <p:bldP spid="363" grpId="1" animBg="1" advAuto="0"/>
      <p:bldP spid="364" grpId="3" animBg="1" advAuto="0"/>
      <p:bldP spid="365" grpId="5" animBg="1" advAuto="0"/>
      <p:bldP spid="366" grpId="4"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370" name="Picture 7" descr="Picture 7"/>
          <p:cNvPicPr>
            <a:picLocks noChangeAspect="1"/>
          </p:cNvPicPr>
          <p:nvPr/>
        </p:nvPicPr>
        <p:blipFill>
          <a:blip r:embed="rId4"/>
          <a:stretch>
            <a:fillRect/>
          </a:stretch>
        </p:blipFill>
        <p:spPr>
          <a:xfrm>
            <a:off x="0" y="0"/>
            <a:ext cx="9144000" cy="6858000"/>
          </a:xfrm>
          <a:prstGeom prst="rect">
            <a:avLst/>
          </a:prstGeom>
          <a:ln w="12700">
            <a:miter lim="400000"/>
          </a:ln>
        </p:spPr>
      </p:pic>
      <p:sp>
        <p:nvSpPr>
          <p:cNvPr id="371" name="Title 1"/>
          <p:cNvSpPr txBox="1">
            <a:spLocks noGrp="1"/>
          </p:cNvSpPr>
          <p:nvPr>
            <p:ph type="title" idx="4294967295"/>
          </p:nvPr>
        </p:nvSpPr>
        <p:spPr>
          <a:xfrm>
            <a:off x="152400" y="2590800"/>
            <a:ext cx="4267200" cy="2590800"/>
          </a:xfrm>
          <a:prstGeom prst="rect">
            <a:avLst/>
          </a:prstGeom>
        </p:spPr>
        <p:txBody>
          <a:bodyPr/>
          <a:lstStyle>
            <a:lvl1pPr>
              <a:defRPr sz="3800" b="0" cap="none">
                <a:solidFill>
                  <a:srgbClr val="FFFFFF"/>
                </a:solidFill>
                <a:latin typeface="Tw Cen MT"/>
                <a:ea typeface="Tw Cen MT"/>
                <a:cs typeface="Tw Cen MT"/>
                <a:sym typeface="Tw Cen MT"/>
              </a:defRPr>
            </a:lvl1pPr>
          </a:lstStyle>
          <a:p>
            <a:r>
              <a:t>“Father, forgive them, for they do not know what they are doing.”</a:t>
            </a:r>
          </a:p>
        </p:txBody>
      </p:sp>
      <p:sp>
        <p:nvSpPr>
          <p:cNvPr id="372" name="Title 1"/>
          <p:cNvSpPr txBox="1"/>
          <p:nvPr/>
        </p:nvSpPr>
        <p:spPr>
          <a:xfrm>
            <a:off x="647700" y="5118100"/>
            <a:ext cx="3276600" cy="6096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algn="ctr" defTabSz="914400">
              <a:defRPr sz="2300">
                <a:solidFill>
                  <a:srgbClr val="FFFFFF"/>
                </a:solidFill>
                <a:latin typeface="Tw Cen MT"/>
                <a:ea typeface="Tw Cen MT"/>
                <a:cs typeface="Tw Cen MT"/>
                <a:sym typeface="Tw Cen MT"/>
              </a:defRPr>
            </a:lvl1pPr>
          </a:lstStyle>
          <a:p>
            <a:r>
              <a:t>Luke 23:34 (NIV)</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0" name="Text Placeholder 2"/>
          <p:cNvSpPr txBox="1">
            <a:spLocks noGrp="1"/>
          </p:cNvSpPr>
          <p:nvPr>
            <p:ph type="body" sz="half" idx="1"/>
          </p:nvPr>
        </p:nvSpPr>
        <p:spPr>
          <a:xfrm>
            <a:off x="28498" y="-237265"/>
            <a:ext cx="9115501" cy="3246202"/>
          </a:xfrm>
          <a:prstGeom prst="rect">
            <a:avLst/>
          </a:prstGeom>
        </p:spPr>
        <p:txBody>
          <a:bodyPr/>
          <a:lstStyle/>
          <a:p>
            <a:pPr marL="0" indent="0">
              <a:lnSpc>
                <a:spcPct val="90000"/>
              </a:lnSpc>
              <a:buSzTx/>
              <a:buNone/>
              <a:defRPr sz="2400"/>
            </a:pPr>
            <a:endParaRPr dirty="0"/>
          </a:p>
          <a:p>
            <a:pPr marL="0" indent="0">
              <a:buNone/>
            </a:pPr>
            <a:r>
              <a:rPr lang="en-US" i="1" dirty="0">
                <a:cs typeface="Helvetica Neue"/>
              </a:rPr>
              <a:t>Five “Growth-producing” questions related to trust</a:t>
            </a:r>
            <a:endParaRPr b="1" i="1" dirty="0">
              <a:cs typeface="Helvetica Neue"/>
            </a:endParaRPr>
          </a:p>
          <a:p>
            <a:pPr marL="0" indent="0">
              <a:lnSpc>
                <a:spcPct val="90000"/>
              </a:lnSpc>
              <a:buSzTx/>
              <a:buNone/>
              <a:defRPr sz="2400"/>
            </a:pPr>
            <a:r>
              <a:rPr sz="2600" b="1" dirty="0"/>
              <a:t>  </a:t>
            </a:r>
            <a:endParaRPr sz="2800" b="1" dirty="0"/>
          </a:p>
        </p:txBody>
      </p:sp>
      <p:sp>
        <p:nvSpPr>
          <p:cNvPr id="121" name="1. “Is my behavior predicable or erratic?…"/>
          <p:cNvSpPr txBox="1"/>
          <p:nvPr/>
        </p:nvSpPr>
        <p:spPr>
          <a:xfrm>
            <a:off x="0" y="907490"/>
            <a:ext cx="9115501" cy="477053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342900" indent="-342900">
              <a:buAutoNum type="arabicPeriod"/>
            </a:pPr>
            <a:r>
              <a:rPr lang="en-US" sz="2000" b="1" dirty="0">
                <a:latin typeface="Helvetica Neue"/>
                <a:cs typeface="Helvetica Neue"/>
              </a:rPr>
              <a:t>  </a:t>
            </a:r>
            <a:r>
              <a:rPr lang="en-US" sz="2000" b="1" i="1" dirty="0">
                <a:latin typeface="Helvetica Neue"/>
                <a:cs typeface="Helvetica Neue"/>
              </a:rPr>
              <a:t>“Do I do what I say I will do…consistently?”</a:t>
            </a:r>
          </a:p>
          <a:p>
            <a:pPr marL="228600" indent="-228600">
              <a:buAutoNum type="arabicPeriod"/>
            </a:pPr>
            <a:endParaRPr lang="en-US" sz="2000" b="1" i="1" dirty="0">
              <a:latin typeface="Helvetica Neue"/>
              <a:cs typeface="Helvetica Neue"/>
            </a:endParaRPr>
          </a:p>
          <a:p>
            <a:pPr marL="457200" indent="-457200">
              <a:buAutoNum type="arabicPeriod" startAt="2"/>
            </a:pPr>
            <a:r>
              <a:rPr lang="en-US" sz="2000" b="1" i="1" dirty="0">
                <a:latin typeface="Helvetica Neue"/>
                <a:cs typeface="Helvetica Neue"/>
              </a:rPr>
              <a:t> “Am I honest with others and seek </a:t>
            </a:r>
            <a:r>
              <a:rPr lang="en-US" sz="2400" b="1" i="1" dirty="0">
                <a:latin typeface="Helvetica Neue"/>
                <a:cs typeface="Helvetica Neue"/>
              </a:rPr>
              <a:t>their</a:t>
            </a:r>
            <a:r>
              <a:rPr lang="en-US" sz="2000" b="1" i="1" dirty="0">
                <a:latin typeface="Helvetica Neue"/>
                <a:cs typeface="Helvetica Neue"/>
              </a:rPr>
              <a:t> best in conversations with them…and about them?</a:t>
            </a:r>
          </a:p>
          <a:p>
            <a:pPr marL="457200" indent="-457200">
              <a:buAutoNum type="arabicPeriod" startAt="2"/>
            </a:pPr>
            <a:endParaRPr lang="en-US" sz="2000" b="1" i="1" dirty="0">
              <a:latin typeface="Helvetica Neue"/>
              <a:cs typeface="Helvetica Neue"/>
            </a:endParaRPr>
          </a:p>
          <a:p>
            <a:pPr marL="457200" indent="-457200">
              <a:buAutoNum type="arabicPeriod" startAt="2"/>
            </a:pPr>
            <a:r>
              <a:rPr lang="en-US" sz="2000" b="1" dirty="0">
                <a:latin typeface="Helvetica Neue"/>
                <a:cs typeface="Helvetica Neue"/>
              </a:rPr>
              <a:t>“Do I speak directly to those who differ with me and do I hold these conversations confidentially?” </a:t>
            </a:r>
          </a:p>
          <a:p>
            <a:endParaRPr lang="en-US" sz="2000" b="1" i="1" dirty="0">
              <a:latin typeface="Helvetica Neue"/>
              <a:cs typeface="Helvetica Neue"/>
            </a:endParaRPr>
          </a:p>
          <a:p>
            <a:r>
              <a:rPr lang="en-US" sz="2000" b="1" i="1" dirty="0">
                <a:latin typeface="Helvetica Neue"/>
                <a:cs typeface="Helvetica Neue"/>
              </a:rPr>
              <a:t>4.   “Do I have the ability to do what I say I can do, and do it well?”</a:t>
            </a:r>
          </a:p>
          <a:p>
            <a:endParaRPr lang="en-US" sz="2000" b="1" i="1" dirty="0">
              <a:latin typeface="Helvetica Neue"/>
              <a:cs typeface="Helvetica Neue"/>
            </a:endParaRPr>
          </a:p>
          <a:p>
            <a:pPr marL="457200" indent="-457200">
              <a:buAutoNum type="arabicPeriod" startAt="5"/>
            </a:pPr>
            <a:r>
              <a:rPr lang="en-US" sz="2000" b="1" i="1" dirty="0">
                <a:latin typeface="Helvetica Neue"/>
                <a:cs typeface="Helvetica Neue"/>
              </a:rPr>
              <a:t> “Am I a leader whose presence others welcome or dread?”</a:t>
            </a:r>
          </a:p>
          <a:p>
            <a:endParaRPr lang="en-US" sz="2000" b="1" i="1" dirty="0">
              <a:latin typeface="Helvetica Neue"/>
              <a:cs typeface="Helvetica Neue"/>
            </a:endParaRPr>
          </a:p>
          <a:p>
            <a:pPr algn="ctr"/>
            <a:r>
              <a:rPr lang="en-US" sz="2000" b="1" i="1" dirty="0">
                <a:latin typeface="Helvetica Neue"/>
                <a:cs typeface="Helvetica Neue"/>
              </a:rPr>
              <a:t>If TRUST is the foundational building block of a decisive and faithful</a:t>
            </a:r>
          </a:p>
          <a:p>
            <a:pPr algn="ctr"/>
            <a:r>
              <a:rPr lang="en-US" sz="2000" b="1" i="1" dirty="0">
                <a:latin typeface="Helvetica Neue"/>
                <a:cs typeface="Helvetica Neue"/>
              </a:rPr>
              <a:t> 		    leader, then what are some TRUST-DEVELOPING </a:t>
            </a:r>
          </a:p>
          <a:p>
            <a:pPr algn="ctr"/>
            <a:r>
              <a:rPr lang="en-US" sz="2000" b="1" i="1" dirty="0">
                <a:latin typeface="Helvetica Neue"/>
                <a:cs typeface="Helvetica Neue"/>
              </a:rPr>
              <a:t>			Leadership Qualities I need to nurture?</a:t>
            </a:r>
            <a:endParaRPr sz="2000" b="1" i="1" dirty="0">
              <a:latin typeface="Helvetica Neue"/>
              <a:cs typeface="Helvetica Neue"/>
            </a:endParaRPr>
          </a:p>
        </p:txBody>
      </p:sp>
    </p:spTree>
    <p:extLst>
      <p:ext uri="{BB962C8B-B14F-4D97-AF65-F5344CB8AC3E}">
        <p14:creationId xmlns:p14="http://schemas.microsoft.com/office/powerpoint/2010/main" val="424182609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0">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20">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12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121">
                                            <p:bg/>
                                          </p:spTgt>
                                        </p:tgtEl>
                                        <p:attrNameLst>
                                          <p:attrName>style.visibility</p:attrName>
                                        </p:attrNameLst>
                                      </p:cBhvr>
                                      <p:to>
                                        <p:strVal val="visible"/>
                                      </p:to>
                                    </p:set>
                                  </p:childTnLst>
                                </p:cTn>
                              </p:par>
                              <p:par>
                                <p:cTn id="18" presetID="1" presetClass="entr" presetSubtype="0" fill="hold" grpId="0" nodeType="withEffect">
                                  <p:stCondLst>
                                    <p:cond delay="0"/>
                                  </p:stCondLst>
                                  <p:iterate>
                                    <p:tmAbs val="0"/>
                                  </p:iterate>
                                  <p:childTnLst>
                                    <p:set>
                                      <p:cBhvr>
                                        <p:cTn id="19" fill="hold"/>
                                        <p:tgtEl>
                                          <p:spTgt spid="121">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iterate>
                                    <p:tmAbs val="0"/>
                                  </p:iterate>
                                  <p:childTnLst>
                                    <p:set>
                                      <p:cBhvr>
                                        <p:cTn id="21" fill="hold"/>
                                        <p:tgtEl>
                                          <p:spTgt spid="121">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iterate>
                                    <p:tmAbs val="0"/>
                                  </p:iterate>
                                  <p:childTnLst>
                                    <p:set>
                                      <p:cBhvr>
                                        <p:cTn id="23" fill="hold"/>
                                        <p:tgtEl>
                                          <p:spTgt spid="121">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iterate>
                                    <p:tmAbs val="0"/>
                                  </p:iterate>
                                  <p:childTnLst>
                                    <p:set>
                                      <p:cBhvr>
                                        <p:cTn id="25" fill="hold"/>
                                        <p:tgtEl>
                                          <p:spTgt spid="121">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iterate>
                                    <p:tmAbs val="0"/>
                                  </p:iterate>
                                  <p:childTnLst>
                                    <p:set>
                                      <p:cBhvr>
                                        <p:cTn id="27" fill="hold"/>
                                        <p:tgtEl>
                                          <p:spTgt spid="121">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121">
                                            <p:txEl>
                                              <p:pRg st="10" end="10"/>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21">
                                            <p:txEl>
                                              <p:pRg st="11" end="1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12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bldLvl="5" animBg="1" advAuto="0"/>
      <p:bldP spid="121" grpId="0" build="p" bldLvl="5"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76" name="Line"/>
          <p:cNvSpPr/>
          <p:nvPr/>
        </p:nvSpPr>
        <p:spPr>
          <a:xfrm>
            <a:off x="1796027" y="889000"/>
            <a:ext cx="5551948" cy="0"/>
          </a:xfrm>
          <a:prstGeom prst="line">
            <a:avLst/>
          </a:prstGeom>
          <a:ln w="25400">
            <a:solidFill>
              <a:schemeClr val="accent2"/>
            </a:solidFill>
          </a:ln>
        </p:spPr>
        <p:txBody>
          <a:bodyPr lIns="45718" tIns="45718" rIns="45718" bIns="45718"/>
          <a:lstStyle/>
          <a:p>
            <a:endParaRPr/>
          </a:p>
        </p:txBody>
      </p:sp>
      <p:sp>
        <p:nvSpPr>
          <p:cNvPr id="377" name="Anchor # 5:"/>
          <p:cNvSpPr txBox="1"/>
          <p:nvPr/>
        </p:nvSpPr>
        <p:spPr>
          <a:xfrm>
            <a:off x="2688463" y="168907"/>
            <a:ext cx="3767071" cy="115747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lnSpc>
                <a:spcPct val="70000"/>
              </a:lnSpc>
              <a:defRPr sz="4400">
                <a:latin typeface="Trajan Pro"/>
                <a:ea typeface="Trajan Pro"/>
                <a:cs typeface="Trajan Pro"/>
                <a:sym typeface="Trajan Pro"/>
              </a:defRPr>
            </a:pPr>
            <a:r>
              <a:t>Anchor # 5:</a:t>
            </a:r>
            <a:br/>
            <a:endParaRPr/>
          </a:p>
        </p:txBody>
      </p:sp>
      <p:sp>
        <p:nvSpPr>
          <p:cNvPr id="378" name="Title 3"/>
          <p:cNvSpPr txBox="1"/>
          <p:nvPr/>
        </p:nvSpPr>
        <p:spPr>
          <a:xfrm>
            <a:off x="457200" y="1026159"/>
            <a:ext cx="8229600" cy="2021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LEAD Decisively</a:t>
            </a:r>
          </a:p>
        </p:txBody>
      </p:sp>
      <p:sp>
        <p:nvSpPr>
          <p:cNvPr id="379" name="Title 3"/>
          <p:cNvSpPr txBox="1"/>
          <p:nvPr/>
        </p:nvSpPr>
        <p:spPr>
          <a:xfrm>
            <a:off x="255071" y="3172460"/>
            <a:ext cx="8866328" cy="207517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lnSpc>
                <a:spcPct val="80000"/>
              </a:lnSpc>
              <a:defRPr sz="2500">
                <a:latin typeface="Tw Cen MT"/>
                <a:ea typeface="Tw Cen MT"/>
                <a:cs typeface="Tw Cen MT"/>
                <a:sym typeface="Tw Cen MT"/>
              </a:defRPr>
            </a:pPr>
            <a:r>
              <a:t>ISSUE:</a:t>
            </a:r>
            <a:br/>
            <a:r>
              <a:rPr sz="3000" b="1"/>
              <a:t>Christian leaders combine deep humility, </a:t>
            </a:r>
            <a:endParaRPr sz="3500" b="1"/>
          </a:p>
          <a:p>
            <a:pPr algn="ctr">
              <a:lnSpc>
                <a:spcPct val="80000"/>
              </a:lnSpc>
              <a:defRPr sz="3000" b="1">
                <a:latin typeface="Tw Cen MT"/>
                <a:ea typeface="Tw Cen MT"/>
                <a:cs typeface="Tw Cen MT"/>
                <a:sym typeface="Tw Cen MT"/>
              </a:defRPr>
            </a:pPr>
            <a:r>
              <a:t>clear vision, and intense resolve</a:t>
            </a:r>
            <a:br/>
            <a:r>
              <a:rPr sz="2600" b="0"/>
              <a:t>PRINCIPLE:</a:t>
            </a:r>
            <a:br>
              <a:rPr sz="2600" b="0"/>
            </a:br>
            <a:r>
              <a:t>Our holiness testimony is reflected in and through the way we </a:t>
            </a:r>
            <a:r>
              <a:rPr i="1"/>
              <a:t>make</a:t>
            </a:r>
            <a:r>
              <a:t> and </a:t>
            </a:r>
            <a:r>
              <a:rPr i="1"/>
              <a:t>implement</a:t>
            </a:r>
            <a:r>
              <a:t> decisions </a:t>
            </a:r>
          </a:p>
        </p:txBody>
      </p:sp>
      <p:sp>
        <p:nvSpPr>
          <p:cNvPr id="380" name="— Romans 12:8c —"/>
          <p:cNvSpPr txBox="1"/>
          <p:nvPr/>
        </p:nvSpPr>
        <p:spPr>
          <a:xfrm>
            <a:off x="2904965" y="2869563"/>
            <a:ext cx="3334065" cy="40893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lnSpc>
                <a:spcPct val="80000"/>
              </a:lnSpc>
              <a:defRPr sz="2500" b="1">
                <a:latin typeface="Trajan Pro"/>
                <a:ea typeface="Trajan Pro"/>
                <a:cs typeface="Trajan Pro"/>
                <a:sym typeface="Trajan Pro"/>
              </a:defRPr>
            </a:lvl1pPr>
          </a:lstStyle>
          <a:p>
            <a:r>
              <a:t>— Romans 12:8c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376"/>
                                        </p:tgtEl>
                                        <p:attrNameLst>
                                          <p:attrName>style.visibility</p:attrName>
                                        </p:attrNameLst>
                                      </p:cBhvr>
                                      <p:to>
                                        <p:strVal val="visible"/>
                                      </p:to>
                                    </p:set>
                                    <p:animEffect transition="in" filter="wipe(left)">
                                      <p:cBhvr>
                                        <p:cTn id="11" dur="500"/>
                                        <p:tgtEl>
                                          <p:spTgt spid="37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3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38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2" animBg="1" advAuto="0"/>
      <p:bldP spid="377" grpId="1" animBg="1" advAuto="0"/>
      <p:bldP spid="378" grpId="3" animBg="1" advAuto="0"/>
      <p:bldP spid="379" grpId="5" animBg="1" advAuto="0"/>
      <p:bldP spid="380" grpId="4" animBg="1" advAuto="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84" name="Rectangle 4"/>
          <p:cNvSpPr txBox="1"/>
          <p:nvPr/>
        </p:nvSpPr>
        <p:spPr>
          <a:xfrm>
            <a:off x="2241738" y="1783081"/>
            <a:ext cx="7356922" cy="3291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defRPr sz="3000" b="1">
                <a:latin typeface="+mj-lt"/>
                <a:ea typeface="+mj-ea"/>
                <a:cs typeface="+mj-cs"/>
                <a:sym typeface="Helvetica"/>
              </a:defRPr>
            </a:pPr>
            <a:r>
              <a:t>They give passionate attention </a:t>
            </a:r>
          </a:p>
          <a:p>
            <a:pPr>
              <a:defRPr sz="3000" b="1">
                <a:latin typeface="+mj-lt"/>
                <a:ea typeface="+mj-ea"/>
                <a:cs typeface="+mj-cs"/>
                <a:sym typeface="Helvetica"/>
              </a:defRPr>
            </a:pPr>
            <a:r>
              <a:t>to the leadership roles of:</a:t>
            </a:r>
          </a:p>
          <a:p>
            <a:pPr>
              <a:defRPr sz="3000">
                <a:latin typeface="+mj-lt"/>
                <a:ea typeface="+mj-ea"/>
                <a:cs typeface="+mj-cs"/>
                <a:sym typeface="Helvetica"/>
              </a:defRPr>
            </a:pPr>
            <a:endParaRPr/>
          </a:p>
          <a:p>
            <a:pPr>
              <a:buSzPct val="100000"/>
              <a:buChar char="•"/>
              <a:defRPr sz="3000">
                <a:latin typeface="+mj-lt"/>
                <a:ea typeface="+mj-ea"/>
                <a:cs typeface="+mj-cs"/>
                <a:sym typeface="Helvetica"/>
              </a:defRPr>
            </a:pPr>
            <a:r>
              <a:t> Dreaming and planning</a:t>
            </a:r>
          </a:p>
          <a:p>
            <a:pPr>
              <a:buSzPct val="100000"/>
              <a:buChar char="•"/>
              <a:defRPr sz="3000">
                <a:latin typeface="+mj-lt"/>
                <a:ea typeface="+mj-ea"/>
                <a:cs typeface="+mj-cs"/>
                <a:sym typeface="Helvetica"/>
              </a:defRPr>
            </a:pPr>
            <a:r>
              <a:t> Organizing and administering</a:t>
            </a:r>
          </a:p>
          <a:p>
            <a:pPr>
              <a:buSzPct val="100000"/>
              <a:buChar char="•"/>
              <a:defRPr sz="3000">
                <a:latin typeface="+mj-lt"/>
                <a:ea typeface="+mj-ea"/>
                <a:cs typeface="+mj-cs"/>
                <a:sym typeface="Helvetica"/>
              </a:defRPr>
            </a:pPr>
            <a:r>
              <a:t> Motivating and encouraging</a:t>
            </a:r>
          </a:p>
          <a:p>
            <a:pPr>
              <a:buSzPct val="100000"/>
              <a:buChar char="•"/>
              <a:defRPr sz="3000">
                <a:latin typeface="+mj-lt"/>
                <a:ea typeface="+mj-ea"/>
                <a:cs typeface="+mj-cs"/>
                <a:sym typeface="Helvetica"/>
              </a:defRPr>
            </a:pPr>
            <a:r>
              <a:t> Evaluating and reviewing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8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8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3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3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3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3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3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1" build="p" bldLvl="5" animBg="1"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Line"/>
          <p:cNvSpPr/>
          <p:nvPr/>
        </p:nvSpPr>
        <p:spPr>
          <a:xfrm flipH="1">
            <a:off x="2962810" y="3610902"/>
            <a:ext cx="707492" cy="3"/>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89" name="Line"/>
          <p:cNvSpPr/>
          <p:nvPr/>
        </p:nvSpPr>
        <p:spPr>
          <a:xfrm>
            <a:off x="2376391" y="3225800"/>
            <a:ext cx="946111" cy="0"/>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0" name="Line"/>
          <p:cNvSpPr/>
          <p:nvPr/>
        </p:nvSpPr>
        <p:spPr>
          <a:xfrm>
            <a:off x="4762498" y="4093501"/>
            <a:ext cx="4" cy="940681"/>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1" name="Line"/>
          <p:cNvSpPr/>
          <p:nvPr/>
        </p:nvSpPr>
        <p:spPr>
          <a:xfrm flipV="1">
            <a:off x="4762497" y="1847083"/>
            <a:ext cx="3" cy="940684"/>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2" name="Line"/>
          <p:cNvSpPr/>
          <p:nvPr/>
        </p:nvSpPr>
        <p:spPr>
          <a:xfrm>
            <a:off x="5219700" y="3610902"/>
            <a:ext cx="1141342" cy="3"/>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3" name="Line"/>
          <p:cNvSpPr/>
          <p:nvPr/>
        </p:nvSpPr>
        <p:spPr>
          <a:xfrm flipH="1">
            <a:off x="6013491" y="3225800"/>
            <a:ext cx="946111" cy="0"/>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4" name="Line"/>
          <p:cNvSpPr/>
          <p:nvPr/>
        </p:nvSpPr>
        <p:spPr>
          <a:xfrm>
            <a:off x="4343398" y="1604303"/>
            <a:ext cx="4" cy="940681"/>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5" name="Line"/>
          <p:cNvSpPr/>
          <p:nvPr/>
        </p:nvSpPr>
        <p:spPr>
          <a:xfrm flipV="1">
            <a:off x="4343397" y="4298184"/>
            <a:ext cx="3" cy="940684"/>
          </a:xfrm>
          <a:prstGeom prst="line">
            <a:avLst/>
          </a:prstGeom>
          <a:ln w="76200">
            <a:solidFill>
              <a:srgbClr val="535353"/>
            </a:solidFill>
            <a:tailEnd type="stealth"/>
          </a:ln>
          <a:effectLst>
            <a:outerShdw blurRad="38100" dist="20000" dir="5400000" rotWithShape="0">
              <a:srgbClr val="000000">
                <a:alpha val="38000"/>
              </a:srgbClr>
            </a:outerShdw>
          </a:effectLst>
        </p:spPr>
        <p:txBody>
          <a:bodyPr lIns="45718" tIns="45718" rIns="45718" bIns="45718"/>
          <a:lstStyle/>
          <a:p>
            <a:endParaRPr/>
          </a:p>
        </p:txBody>
      </p:sp>
      <p:sp>
        <p:nvSpPr>
          <p:cNvPr id="396" name="Circle"/>
          <p:cNvSpPr/>
          <p:nvPr/>
        </p:nvSpPr>
        <p:spPr>
          <a:xfrm>
            <a:off x="1860305" y="752249"/>
            <a:ext cx="5257325" cy="5257326"/>
          </a:xfrm>
          <a:prstGeom prst="ellipse">
            <a:avLst/>
          </a:prstGeom>
          <a:ln w="88900">
            <a:solidFill>
              <a:srgbClr val="535353"/>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397" name="TextBox 49"/>
          <p:cNvSpPr txBox="1"/>
          <p:nvPr/>
        </p:nvSpPr>
        <p:spPr>
          <a:xfrm>
            <a:off x="0" y="-1"/>
            <a:ext cx="2362200" cy="1082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200" b="1">
                <a:solidFill>
                  <a:srgbClr val="FFFFFF"/>
                </a:solidFill>
              </a:defRPr>
            </a:lvl1pPr>
          </a:lstStyle>
          <a:p>
            <a:r>
              <a:t>PLANNING CYCLE</a:t>
            </a:r>
          </a:p>
        </p:txBody>
      </p:sp>
      <p:grpSp>
        <p:nvGrpSpPr>
          <p:cNvPr id="400" name="1.Understand your mission:…"/>
          <p:cNvGrpSpPr/>
          <p:nvPr/>
        </p:nvGrpSpPr>
        <p:grpSpPr>
          <a:xfrm>
            <a:off x="3514178" y="199977"/>
            <a:ext cx="2045754" cy="1424937"/>
            <a:chOff x="0" y="0"/>
            <a:chExt cx="2045753" cy="1424935"/>
          </a:xfrm>
        </p:grpSpPr>
        <p:sp>
          <p:nvSpPr>
            <p:cNvPr id="398" name="Rounded Rectangle"/>
            <p:cNvSpPr/>
            <p:nvPr/>
          </p:nvSpPr>
          <p:spPr>
            <a:xfrm>
              <a:off x="0" y="15922"/>
              <a:ext cx="2045754" cy="1393095"/>
            </a:xfrm>
            <a:prstGeom prst="roundRect">
              <a:avLst>
                <a:gd name="adj" fmla="val 14436"/>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700" b="1">
                  <a:solidFill>
                    <a:srgbClr val="FFFFFF"/>
                  </a:solidFill>
                </a:defRPr>
              </a:pPr>
              <a:endParaRPr/>
            </a:p>
          </p:txBody>
        </p:sp>
        <p:sp>
          <p:nvSpPr>
            <p:cNvPr id="399" name="1.Understand your mission:…"/>
            <p:cNvSpPr txBox="1"/>
            <p:nvPr/>
          </p:nvSpPr>
          <p:spPr>
            <a:xfrm>
              <a:off x="58901" y="0"/>
              <a:ext cx="1927951" cy="14249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ctr">
                <a:defRPr sz="1700">
                  <a:solidFill>
                    <a:srgbClr val="FFFFFF"/>
                  </a:solidFill>
                </a:defRPr>
              </a:pPr>
              <a:r>
                <a:t>1.Understand your mission:</a:t>
              </a:r>
            </a:p>
            <a:p>
              <a:pPr algn="ctr">
                <a:defRPr sz="1700" b="1">
                  <a:solidFill>
                    <a:srgbClr val="FFFFFF"/>
                  </a:solidFill>
                </a:defRPr>
              </a:pPr>
              <a:r>
                <a:t>OVERARCHING</a:t>
              </a:r>
            </a:p>
            <a:p>
              <a:pPr algn="ctr">
                <a:defRPr sz="1700" b="1">
                  <a:solidFill>
                    <a:srgbClr val="FFFFFF"/>
                  </a:solidFill>
                </a:defRPr>
              </a:pPr>
              <a:r>
                <a:t>MISSION STATEMENT</a:t>
              </a:r>
            </a:p>
          </p:txBody>
        </p:sp>
      </p:grpSp>
      <p:grpSp>
        <p:nvGrpSpPr>
          <p:cNvPr id="403" name="2. Assess your situation:…"/>
          <p:cNvGrpSpPr/>
          <p:nvPr/>
        </p:nvGrpSpPr>
        <p:grpSpPr>
          <a:xfrm>
            <a:off x="6746409" y="2661436"/>
            <a:ext cx="2045754" cy="1535127"/>
            <a:chOff x="0" y="0"/>
            <a:chExt cx="2045753" cy="1535125"/>
          </a:xfrm>
        </p:grpSpPr>
        <p:sp>
          <p:nvSpPr>
            <p:cNvPr id="401" name="Rounded Rectangle"/>
            <p:cNvSpPr/>
            <p:nvPr/>
          </p:nvSpPr>
          <p:spPr>
            <a:xfrm>
              <a:off x="0" y="0"/>
              <a:ext cx="2045754" cy="1535126"/>
            </a:xfrm>
            <a:prstGeom prst="roundRect">
              <a:avLst>
                <a:gd name="adj" fmla="val 13100"/>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700" b="1">
                  <a:solidFill>
                    <a:srgbClr val="FFFFFF"/>
                  </a:solidFill>
                </a:defRPr>
              </a:pPr>
              <a:endParaRPr/>
            </a:p>
          </p:txBody>
        </p:sp>
        <p:sp>
          <p:nvSpPr>
            <p:cNvPr id="402" name="2. Assess your situation:…"/>
            <p:cNvSpPr txBox="1"/>
            <p:nvPr/>
          </p:nvSpPr>
          <p:spPr>
            <a:xfrm>
              <a:off x="58900" y="188442"/>
              <a:ext cx="1927952" cy="1158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ctr">
                <a:defRPr sz="1700">
                  <a:solidFill>
                    <a:srgbClr val="FFFFFF"/>
                  </a:solidFill>
                </a:defRPr>
              </a:pPr>
              <a:r>
                <a:t>2. Assess your situation:</a:t>
              </a:r>
            </a:p>
            <a:p>
              <a:pPr algn="ctr">
                <a:defRPr sz="1700" b="1">
                  <a:solidFill>
                    <a:srgbClr val="FFFFFF"/>
                  </a:solidFill>
                </a:defRPr>
              </a:pPr>
              <a:r>
                <a:t>SITUATION ASSESSMENT</a:t>
              </a:r>
            </a:p>
          </p:txBody>
        </p:sp>
      </p:grpSp>
      <p:grpSp>
        <p:nvGrpSpPr>
          <p:cNvPr id="406" name="3. Develop your goals:…"/>
          <p:cNvGrpSpPr/>
          <p:nvPr/>
        </p:nvGrpSpPr>
        <p:grpSpPr>
          <a:xfrm>
            <a:off x="3549124" y="5168900"/>
            <a:ext cx="2045755" cy="1535126"/>
            <a:chOff x="0" y="0"/>
            <a:chExt cx="2045754" cy="1535125"/>
          </a:xfrm>
        </p:grpSpPr>
        <p:sp>
          <p:nvSpPr>
            <p:cNvPr id="404" name="Rounded Rectangle"/>
            <p:cNvSpPr/>
            <p:nvPr/>
          </p:nvSpPr>
          <p:spPr>
            <a:xfrm>
              <a:off x="0" y="0"/>
              <a:ext cx="2045755" cy="1535126"/>
            </a:xfrm>
            <a:prstGeom prst="roundRect">
              <a:avLst>
                <a:gd name="adj" fmla="val 13100"/>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700" b="1">
                  <a:solidFill>
                    <a:srgbClr val="FFFFFF"/>
                  </a:solidFill>
                </a:defRPr>
              </a:pPr>
              <a:endParaRPr/>
            </a:p>
          </p:txBody>
        </p:sp>
        <p:sp>
          <p:nvSpPr>
            <p:cNvPr id="405" name="3. Develop your goals:…"/>
            <p:cNvSpPr txBox="1"/>
            <p:nvPr/>
          </p:nvSpPr>
          <p:spPr>
            <a:xfrm>
              <a:off x="58901" y="55093"/>
              <a:ext cx="1927951" cy="14249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ctr">
                <a:defRPr sz="1700">
                  <a:solidFill>
                    <a:srgbClr val="FFFFFF"/>
                  </a:solidFill>
                </a:defRPr>
              </a:pPr>
              <a:r>
                <a:t>3. Develop your goals:</a:t>
              </a:r>
            </a:p>
            <a:p>
              <a:pPr algn="ctr">
                <a:defRPr sz="1700" b="1">
                  <a:solidFill>
                    <a:srgbClr val="FFFFFF"/>
                  </a:solidFill>
                </a:defRPr>
              </a:pPr>
              <a:r>
                <a:t>PERSONAL PROFESSIONAL GROWTH GOALS</a:t>
              </a:r>
            </a:p>
          </p:txBody>
        </p:sp>
      </p:grpSp>
      <p:grpSp>
        <p:nvGrpSpPr>
          <p:cNvPr id="409" name="4. Implement…"/>
          <p:cNvGrpSpPr/>
          <p:nvPr/>
        </p:nvGrpSpPr>
        <p:grpSpPr>
          <a:xfrm>
            <a:off x="396246" y="2661436"/>
            <a:ext cx="2045753" cy="1535127"/>
            <a:chOff x="0" y="0"/>
            <a:chExt cx="2045752" cy="1535125"/>
          </a:xfrm>
        </p:grpSpPr>
        <p:sp>
          <p:nvSpPr>
            <p:cNvPr id="407" name="Rounded Rectangle"/>
            <p:cNvSpPr/>
            <p:nvPr/>
          </p:nvSpPr>
          <p:spPr>
            <a:xfrm>
              <a:off x="-1" y="0"/>
              <a:ext cx="2045753" cy="1535126"/>
            </a:xfrm>
            <a:prstGeom prst="roundRect">
              <a:avLst>
                <a:gd name="adj" fmla="val 13100"/>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700" b="1">
                  <a:solidFill>
                    <a:srgbClr val="FFFFFF"/>
                  </a:solidFill>
                </a:defRPr>
              </a:pPr>
              <a:endParaRPr/>
            </a:p>
          </p:txBody>
        </p:sp>
        <p:sp>
          <p:nvSpPr>
            <p:cNvPr id="408" name="4. Implement…"/>
            <p:cNvSpPr txBox="1"/>
            <p:nvPr/>
          </p:nvSpPr>
          <p:spPr>
            <a:xfrm>
              <a:off x="58900" y="55093"/>
              <a:ext cx="1927950" cy="14249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ctr">
                <a:defRPr sz="1700">
                  <a:solidFill>
                    <a:srgbClr val="FFFFFF"/>
                  </a:solidFill>
                </a:defRPr>
              </a:pPr>
              <a:r>
                <a:t>4. Implement </a:t>
              </a:r>
            </a:p>
            <a:p>
              <a:pPr algn="ctr">
                <a:defRPr sz="1700">
                  <a:solidFill>
                    <a:srgbClr val="FFFFFF"/>
                  </a:solidFill>
                </a:defRPr>
              </a:pPr>
              <a:r>
                <a:t>your plan:</a:t>
              </a:r>
            </a:p>
            <a:p>
              <a:pPr algn="ctr">
                <a:defRPr sz="1700" b="1">
                  <a:solidFill>
                    <a:srgbClr val="FFFFFF"/>
                  </a:solidFill>
                </a:defRPr>
              </a:pPr>
              <a:r>
                <a:t>COMPREHENSIVE IMPLEMENTATION PLAN</a:t>
              </a:r>
            </a:p>
          </p:txBody>
        </p:sp>
      </p:grpSp>
      <p:grpSp>
        <p:nvGrpSpPr>
          <p:cNvPr id="412" name="Continually review and revise your strategy…"/>
          <p:cNvGrpSpPr/>
          <p:nvPr/>
        </p:nvGrpSpPr>
        <p:grpSpPr>
          <a:xfrm>
            <a:off x="3571328" y="2661436"/>
            <a:ext cx="2045754" cy="1535127"/>
            <a:chOff x="0" y="0"/>
            <a:chExt cx="2045753" cy="1535125"/>
          </a:xfrm>
        </p:grpSpPr>
        <p:sp>
          <p:nvSpPr>
            <p:cNvPr id="410" name="Rounded Rectangle"/>
            <p:cNvSpPr/>
            <p:nvPr/>
          </p:nvSpPr>
          <p:spPr>
            <a:xfrm>
              <a:off x="0" y="0"/>
              <a:ext cx="2045754" cy="1535126"/>
            </a:xfrm>
            <a:prstGeom prst="roundRect">
              <a:avLst>
                <a:gd name="adj" fmla="val 13100"/>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700" b="1">
                  <a:solidFill>
                    <a:srgbClr val="FFFFFF"/>
                  </a:solidFill>
                </a:defRPr>
              </a:pPr>
              <a:endParaRPr/>
            </a:p>
          </p:txBody>
        </p:sp>
        <p:sp>
          <p:nvSpPr>
            <p:cNvPr id="411" name="Continually review and revise your strategy…"/>
            <p:cNvSpPr txBox="1"/>
            <p:nvPr/>
          </p:nvSpPr>
          <p:spPr>
            <a:xfrm>
              <a:off x="58900" y="55093"/>
              <a:ext cx="1927952" cy="14249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ctr">
                <a:defRPr sz="1700">
                  <a:solidFill>
                    <a:srgbClr val="FFFFFF"/>
                  </a:solidFill>
                </a:defRPr>
              </a:pPr>
              <a:r>
                <a:t>Continually review and revise your strategy</a:t>
              </a:r>
            </a:p>
            <a:p>
              <a:pPr algn="ctr">
                <a:defRPr sz="1700" b="1">
                  <a:solidFill>
                    <a:srgbClr val="FFFFFF"/>
                  </a:solidFill>
                </a:defRPr>
              </a:pPr>
              <a:r>
                <a:t>REVIEW AND REVISE</a:t>
              </a:r>
            </a:p>
          </p:txBody>
        </p:sp>
      </p:grpSp>
      <p:sp>
        <p:nvSpPr>
          <p:cNvPr id="413" name="PLANNING CYCLE"/>
          <p:cNvSpPr txBox="1"/>
          <p:nvPr/>
        </p:nvSpPr>
        <p:spPr>
          <a:xfrm>
            <a:off x="5885960" y="455004"/>
            <a:ext cx="3264137" cy="449350"/>
          </a:xfrm>
          <a:prstGeom prst="rect">
            <a:avLst/>
          </a:prstGeom>
          <a:solidFill>
            <a:srgbClr val="535353"/>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500" b="1">
                <a:solidFill>
                  <a:srgbClr val="FFFFFF"/>
                </a:solidFill>
                <a:latin typeface="Arial"/>
                <a:ea typeface="Arial"/>
                <a:cs typeface="Arial"/>
                <a:sym typeface="Arial"/>
              </a:defRPr>
            </a:lvl1pPr>
          </a:lstStyle>
          <a:p>
            <a:r>
              <a:t>PLANNING CYCLE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grpId="1" nodeType="clickEffect">
                                  <p:stCondLst>
                                    <p:cond delay="0"/>
                                  </p:stCondLst>
                                  <p:iterate>
                                    <p:tmAbs val="0"/>
                                  </p:iterate>
                                  <p:childTnLst>
                                    <p:set>
                                      <p:cBhvr>
                                        <p:cTn id="6" fill="hold"/>
                                        <p:tgtEl>
                                          <p:spTgt spid="413"/>
                                        </p:tgtEl>
                                        <p:attrNameLst>
                                          <p:attrName>style.visibility</p:attrName>
                                        </p:attrNameLst>
                                      </p:cBhvr>
                                      <p:to>
                                        <p:strVal val="visible"/>
                                      </p:to>
                                    </p:set>
                                    <p:animEffect transition="in" filter="wipe(right)">
                                      <p:cBhvr>
                                        <p:cTn id="7" dur="1000"/>
                                        <p:tgtEl>
                                          <p:spTgt spid="4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40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40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40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4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p:tmAbs val="0"/>
                                  </p:iterate>
                                  <p:childTnLst>
                                    <p:set>
                                      <p:cBhvr>
                                        <p:cTn id="27" fill="hold"/>
                                        <p:tgtEl>
                                          <p:spTgt spid="4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7" nodeType="clickEffect">
                                  <p:stCondLst>
                                    <p:cond delay="0"/>
                                  </p:stCondLst>
                                  <p:iterate>
                                    <p:tmAbs val="0"/>
                                  </p:iterate>
                                  <p:childTnLst>
                                    <p:set>
                                      <p:cBhvr>
                                        <p:cTn id="31" fill="hold"/>
                                        <p:tgtEl>
                                          <p:spTgt spid="39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8" nodeType="clickEffect">
                                  <p:stCondLst>
                                    <p:cond delay="0"/>
                                  </p:stCondLst>
                                  <p:iterate>
                                    <p:tmAbs val="0"/>
                                  </p:iterate>
                                  <p:childTnLst>
                                    <p:set>
                                      <p:cBhvr>
                                        <p:cTn id="35" fill="hold"/>
                                        <p:tgtEl>
                                          <p:spTgt spid="39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9" nodeType="clickEffect">
                                  <p:stCondLst>
                                    <p:cond delay="0"/>
                                  </p:stCondLst>
                                  <p:iterate>
                                    <p:tmAbs val="0"/>
                                  </p:iterate>
                                  <p:childTnLst>
                                    <p:set>
                                      <p:cBhvr>
                                        <p:cTn id="39" fill="hold"/>
                                        <p:tgtEl>
                                          <p:spTgt spid="39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0" nodeType="clickEffect">
                                  <p:stCondLst>
                                    <p:cond delay="0"/>
                                  </p:stCondLst>
                                  <p:iterate>
                                    <p:tmAbs val="0"/>
                                  </p:iterate>
                                  <p:childTnLst>
                                    <p:set>
                                      <p:cBhvr>
                                        <p:cTn id="43" fill="hold"/>
                                        <p:tgtEl>
                                          <p:spTgt spid="38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1" nodeType="clickEffect">
                                  <p:stCondLst>
                                    <p:cond delay="0"/>
                                  </p:stCondLst>
                                  <p:iterate>
                                    <p:tmAbs val="0"/>
                                  </p:iterate>
                                  <p:childTnLst>
                                    <p:set>
                                      <p:cBhvr>
                                        <p:cTn id="47" fill="hold"/>
                                        <p:tgtEl>
                                          <p:spTgt spid="39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2" nodeType="clickEffect">
                                  <p:stCondLst>
                                    <p:cond delay="0"/>
                                  </p:stCondLst>
                                  <p:iterate>
                                    <p:tmAbs val="0"/>
                                  </p:iterate>
                                  <p:childTnLst>
                                    <p:set>
                                      <p:cBhvr>
                                        <p:cTn id="51" fill="hold"/>
                                        <p:tgtEl>
                                          <p:spTgt spid="38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3" nodeType="clickEffect">
                                  <p:stCondLst>
                                    <p:cond delay="0"/>
                                  </p:stCondLst>
                                  <p:iterate>
                                    <p:tmAbs val="0"/>
                                  </p:iterate>
                                  <p:childTnLst>
                                    <p:set>
                                      <p:cBhvr>
                                        <p:cTn id="55" fill="hold"/>
                                        <p:tgtEl>
                                          <p:spTgt spid="39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4" nodeType="clickEffect">
                                  <p:stCondLst>
                                    <p:cond delay="0"/>
                                  </p:stCondLst>
                                  <p:iterate>
                                    <p:tmAbs val="0"/>
                                  </p:iterate>
                                  <p:childTnLst>
                                    <p:set>
                                      <p:cBhvr>
                                        <p:cTn id="59" fill="hold"/>
                                        <p:tgtEl>
                                          <p:spTgt spid="39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9" presetClass="entr" fill="hold" grpId="15" nodeType="clickEffect">
                                  <p:stCondLst>
                                    <p:cond delay="0"/>
                                  </p:stCondLst>
                                  <p:iterate>
                                    <p:tmAbs val="0"/>
                                  </p:iterate>
                                  <p:childTnLst>
                                    <p:set>
                                      <p:cBhvr>
                                        <p:cTn id="63" fill="hold"/>
                                        <p:tgtEl>
                                          <p:spTgt spid="396"/>
                                        </p:tgtEl>
                                        <p:attrNameLst>
                                          <p:attrName>style.visibility</p:attrName>
                                        </p:attrNameLst>
                                      </p:cBhvr>
                                      <p:to>
                                        <p:strVal val="visible"/>
                                      </p:to>
                                    </p:set>
                                    <p:animEffect transition="in" filter="dissolve">
                                      <p:cBhvr>
                                        <p:cTn id="64" dur="15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10" animBg="1" advAuto="0"/>
      <p:bldP spid="389" grpId="12" animBg="1" advAuto="0"/>
      <p:bldP spid="390" grpId="9" animBg="1" advAuto="0"/>
      <p:bldP spid="391" grpId="7" animBg="1" advAuto="0"/>
      <p:bldP spid="392" grpId="8" animBg="1" advAuto="0"/>
      <p:bldP spid="393" grpId="13" animBg="1" advAuto="0"/>
      <p:bldP spid="394" grpId="11" animBg="1" advAuto="0"/>
      <p:bldP spid="395" grpId="14" animBg="1" advAuto="0"/>
      <p:bldP spid="396" grpId="15" animBg="1" advAuto="0"/>
      <p:bldP spid="400" grpId="2" animBg="1" advAuto="0"/>
      <p:bldP spid="403" grpId="3" animBg="1" advAuto="0"/>
      <p:bldP spid="406" grpId="4" animBg="1" advAuto="0"/>
      <p:bldP spid="409" grpId="5" animBg="1" advAuto="0"/>
      <p:bldP spid="412" grpId="6" animBg="1" advAuto="0"/>
      <p:bldP spid="413" grpId="1"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17" name="Rectangle 2"/>
          <p:cNvSpPr txBox="1"/>
          <p:nvPr/>
        </p:nvSpPr>
        <p:spPr>
          <a:xfrm>
            <a:off x="2112466" y="342641"/>
            <a:ext cx="6994081" cy="617271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tabLst>
                <a:tab pos="457200" algn="l"/>
                <a:tab pos="914400" algn="l"/>
              </a:tabLst>
              <a:defRPr sz="3900" b="1">
                <a:latin typeface="Tw Cen MT"/>
                <a:ea typeface="Tw Cen MT"/>
                <a:cs typeface="Tw Cen MT"/>
                <a:sym typeface="Tw Cen MT"/>
              </a:defRPr>
            </a:pPr>
            <a:r>
              <a:t>We move ahead – decisively – through: </a:t>
            </a:r>
          </a:p>
          <a:p>
            <a:pPr>
              <a:tabLst>
                <a:tab pos="457200" algn="l"/>
                <a:tab pos="914400" algn="l"/>
              </a:tabLst>
              <a:defRPr sz="3200" u="sng">
                <a:latin typeface="Tw Cen MT"/>
                <a:ea typeface="Tw Cen MT"/>
                <a:cs typeface="Tw Cen MT"/>
                <a:sym typeface="Tw Cen MT"/>
              </a:defRPr>
            </a:pPr>
            <a:endParaRPr/>
          </a:p>
          <a:p>
            <a:pPr>
              <a:tabLst>
                <a:tab pos="457200" algn="l"/>
                <a:tab pos="914400" algn="l"/>
              </a:tabLst>
              <a:defRPr sz="3200" b="1">
                <a:solidFill>
                  <a:srgbClr val="A60020"/>
                </a:solidFill>
                <a:latin typeface="Trajan Pro"/>
                <a:ea typeface="Trajan Pro"/>
                <a:cs typeface="Trajan Pro"/>
                <a:sym typeface="Trajan Pro"/>
              </a:defRPr>
            </a:pPr>
            <a:r>
              <a:t>PRAYER</a:t>
            </a:r>
            <a:r>
              <a:rPr b="0">
                <a:solidFill>
                  <a:srgbClr val="000000"/>
                </a:solidFill>
                <a:latin typeface="Tw Cen MT"/>
                <a:ea typeface="Tw Cen MT"/>
                <a:cs typeface="Tw Cen MT"/>
                <a:sym typeface="Tw Cen MT"/>
              </a:rPr>
              <a:t>, with them, for them and for “me” as leader; </a:t>
            </a:r>
            <a:endParaRPr>
              <a:latin typeface="Tw Cen MT"/>
              <a:ea typeface="Tw Cen MT"/>
              <a:cs typeface="Tw Cen MT"/>
              <a:sym typeface="Tw Cen MT"/>
            </a:endParaRPr>
          </a:p>
          <a:p>
            <a:pPr>
              <a:tabLst>
                <a:tab pos="457200" algn="l"/>
                <a:tab pos="914400" algn="l"/>
              </a:tabLst>
              <a:defRPr sz="3200" u="sng">
                <a:latin typeface="Tw Cen MT"/>
                <a:ea typeface="Tw Cen MT"/>
                <a:cs typeface="Tw Cen MT"/>
                <a:sym typeface="Tw Cen MT"/>
              </a:defRPr>
            </a:pPr>
            <a:endParaRPr>
              <a:latin typeface="Tw Cen MT"/>
              <a:ea typeface="Tw Cen MT"/>
              <a:cs typeface="Tw Cen MT"/>
              <a:sym typeface="Tw Cen MT"/>
            </a:endParaRPr>
          </a:p>
          <a:p>
            <a:pPr>
              <a:tabLst>
                <a:tab pos="457200" algn="l"/>
                <a:tab pos="914400" algn="l"/>
              </a:tabLst>
              <a:defRPr sz="3200" b="1">
                <a:solidFill>
                  <a:srgbClr val="A60020"/>
                </a:solidFill>
                <a:latin typeface="Trajan Pro"/>
                <a:ea typeface="Trajan Pro"/>
                <a:cs typeface="Trajan Pro"/>
                <a:sym typeface="Trajan Pro"/>
              </a:defRPr>
            </a:pPr>
            <a:r>
              <a:t>COLLABORATION</a:t>
            </a:r>
            <a:r>
              <a:rPr b="0">
                <a:solidFill>
                  <a:srgbClr val="000000"/>
                </a:solidFill>
                <a:latin typeface="Tw Cen MT"/>
                <a:ea typeface="Tw Cen MT"/>
                <a:cs typeface="Tw Cen MT"/>
                <a:sym typeface="Tw Cen MT"/>
              </a:rPr>
              <a:t>, involving them when and where we can in the process; and with </a:t>
            </a:r>
            <a:endParaRPr>
              <a:latin typeface="Tw Cen MT"/>
              <a:ea typeface="Tw Cen MT"/>
              <a:cs typeface="Tw Cen MT"/>
              <a:sym typeface="Tw Cen MT"/>
            </a:endParaRPr>
          </a:p>
          <a:p>
            <a:pPr>
              <a:tabLst>
                <a:tab pos="457200" algn="l"/>
                <a:tab pos="914400" algn="l"/>
              </a:tabLst>
              <a:defRPr sz="3200">
                <a:latin typeface="Tw Cen MT"/>
                <a:ea typeface="Tw Cen MT"/>
                <a:cs typeface="Tw Cen MT"/>
                <a:sym typeface="Tw Cen MT"/>
              </a:defRPr>
            </a:pPr>
            <a:endParaRPr>
              <a:latin typeface="Tw Cen MT"/>
              <a:ea typeface="Tw Cen MT"/>
              <a:cs typeface="Tw Cen MT"/>
              <a:sym typeface="Tw Cen MT"/>
            </a:endParaRPr>
          </a:p>
          <a:p>
            <a:pPr>
              <a:tabLst>
                <a:tab pos="457200" algn="l"/>
                <a:tab pos="914400" algn="l"/>
              </a:tabLst>
              <a:defRPr sz="3200" b="1">
                <a:solidFill>
                  <a:srgbClr val="A60020"/>
                </a:solidFill>
                <a:latin typeface="Trajan Pro"/>
                <a:ea typeface="Trajan Pro"/>
                <a:cs typeface="Trajan Pro"/>
                <a:sym typeface="Trajan Pro"/>
              </a:defRPr>
            </a:pPr>
            <a:r>
              <a:t>GRATITUDE</a:t>
            </a:r>
            <a:r>
              <a:rPr b="0">
                <a:solidFill>
                  <a:srgbClr val="000000"/>
                </a:solidFill>
                <a:latin typeface="Tw Cen MT"/>
                <a:ea typeface="Tw Cen MT"/>
                <a:cs typeface="Tw Cen MT"/>
                <a:sym typeface="Tw Cen MT"/>
              </a:rPr>
              <a:t>, thanking God, and “them” for their gifts, talents, abilities and testimonies of faith.</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21" name="Line"/>
          <p:cNvSpPr/>
          <p:nvPr/>
        </p:nvSpPr>
        <p:spPr>
          <a:xfrm>
            <a:off x="1796027" y="863600"/>
            <a:ext cx="5551948" cy="0"/>
          </a:xfrm>
          <a:prstGeom prst="line">
            <a:avLst/>
          </a:prstGeom>
          <a:ln w="25400">
            <a:solidFill>
              <a:schemeClr val="accent2"/>
            </a:solidFill>
          </a:ln>
        </p:spPr>
        <p:txBody>
          <a:bodyPr lIns="45718" tIns="45718" rIns="45718" bIns="45718"/>
          <a:lstStyle/>
          <a:p>
            <a:endParaRPr/>
          </a:p>
        </p:txBody>
      </p:sp>
      <p:sp>
        <p:nvSpPr>
          <p:cNvPr id="422" name="Anchor # 6:"/>
          <p:cNvSpPr txBox="1"/>
          <p:nvPr/>
        </p:nvSpPr>
        <p:spPr>
          <a:xfrm>
            <a:off x="2688463" y="237619"/>
            <a:ext cx="3767071" cy="115747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lnSpc>
                <a:spcPct val="70000"/>
              </a:lnSpc>
              <a:defRPr sz="4400">
                <a:latin typeface="Trajan Pro"/>
                <a:ea typeface="Trajan Pro"/>
                <a:cs typeface="Trajan Pro"/>
                <a:sym typeface="Trajan Pro"/>
              </a:defRPr>
            </a:pPr>
            <a:r>
              <a:t>Anchor # 6:</a:t>
            </a:r>
            <a:br/>
            <a:endParaRPr/>
          </a:p>
        </p:txBody>
      </p:sp>
      <p:sp>
        <p:nvSpPr>
          <p:cNvPr id="423" name="Title 3"/>
          <p:cNvSpPr txBox="1"/>
          <p:nvPr/>
        </p:nvSpPr>
        <p:spPr>
          <a:xfrm>
            <a:off x="457200" y="1507488"/>
            <a:ext cx="8229600" cy="1107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Love Deeply</a:t>
            </a:r>
          </a:p>
        </p:txBody>
      </p:sp>
      <p:sp>
        <p:nvSpPr>
          <p:cNvPr id="424" name="Title 3"/>
          <p:cNvSpPr txBox="1"/>
          <p:nvPr/>
        </p:nvSpPr>
        <p:spPr>
          <a:xfrm>
            <a:off x="17491" y="3096261"/>
            <a:ext cx="9109018" cy="191515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lnSpc>
                <a:spcPct val="80000"/>
              </a:lnSpc>
              <a:defRPr sz="2600">
                <a:latin typeface="Tw Cen MT"/>
                <a:ea typeface="Tw Cen MT"/>
                <a:cs typeface="Tw Cen MT"/>
                <a:sym typeface="Tw Cen MT"/>
              </a:defRPr>
            </a:pPr>
            <a:r>
              <a:t>ISSUE:</a:t>
            </a:r>
            <a:br/>
            <a:r>
              <a:rPr sz="3500" b="1"/>
              <a:t>Value people not power (or position)</a:t>
            </a:r>
            <a:br>
              <a:rPr sz="3500" b="1"/>
            </a:br>
            <a:r>
              <a:t>PRINCIPLE:</a:t>
            </a:r>
            <a:br/>
            <a:r>
              <a:rPr sz="3500" b="1"/>
              <a:t>The evidence of leadership is seen</a:t>
            </a:r>
          </a:p>
          <a:p>
            <a:pPr algn="ctr">
              <a:lnSpc>
                <a:spcPct val="80000"/>
              </a:lnSpc>
              <a:defRPr sz="3500" b="1">
                <a:latin typeface="Tw Cen MT"/>
                <a:ea typeface="Tw Cen MT"/>
                <a:cs typeface="Tw Cen MT"/>
                <a:sym typeface="Tw Cen MT"/>
              </a:defRPr>
            </a:pPr>
            <a:r>
              <a:t>in the lives of the followers </a:t>
            </a:r>
          </a:p>
        </p:txBody>
      </p:sp>
      <p:sp>
        <p:nvSpPr>
          <p:cNvPr id="425" name="—1 Thessalonians 2:7—"/>
          <p:cNvSpPr txBox="1"/>
          <p:nvPr/>
        </p:nvSpPr>
        <p:spPr>
          <a:xfrm>
            <a:off x="2439510" y="2727324"/>
            <a:ext cx="4264974" cy="40893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lnSpc>
                <a:spcPct val="80000"/>
              </a:lnSpc>
              <a:defRPr sz="2500" b="1">
                <a:latin typeface="Trajan Pro"/>
                <a:ea typeface="Trajan Pro"/>
                <a:cs typeface="Trajan Pro"/>
                <a:sym typeface="Trajan Pro"/>
              </a:defRPr>
            </a:lvl1pPr>
          </a:lstStyle>
          <a:p>
            <a:r>
              <a:t>—1 Thessalonians 2:7—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421"/>
                                        </p:tgtEl>
                                        <p:attrNameLst>
                                          <p:attrName>style.visibility</p:attrName>
                                        </p:attrNameLst>
                                      </p:cBhvr>
                                      <p:to>
                                        <p:strVal val="visible"/>
                                      </p:to>
                                    </p:set>
                                    <p:animEffect transition="in" filter="wipe(left)">
                                      <p:cBhvr>
                                        <p:cTn id="11" dur="500"/>
                                        <p:tgtEl>
                                          <p:spTgt spid="4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4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4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2" animBg="1" advAuto="0"/>
      <p:bldP spid="422" grpId="1" animBg="1" advAuto="0"/>
      <p:bldP spid="423" grpId="3" animBg="1" advAuto="0"/>
      <p:bldP spid="424" grpId="5" animBg="1" advAuto="0"/>
      <p:bldP spid="425" grpId="4" animBg="1" advAuto="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29" name="Title 1"/>
          <p:cNvSpPr txBox="1">
            <a:spLocks noGrp="1"/>
          </p:cNvSpPr>
          <p:nvPr>
            <p:ph type="title"/>
          </p:nvPr>
        </p:nvSpPr>
        <p:spPr>
          <a:xfrm>
            <a:off x="2209800" y="292100"/>
            <a:ext cx="8229600" cy="6043811"/>
          </a:xfrm>
          <a:prstGeom prst="rect">
            <a:avLst/>
          </a:prstGeom>
        </p:spPr>
        <p:txBody>
          <a:bodyPr/>
          <a:lstStyle/>
          <a:p>
            <a:pPr algn="l">
              <a:defRPr sz="3600" b="1">
                <a:latin typeface="Tw Cen MT"/>
                <a:ea typeface="Tw Cen MT"/>
                <a:cs typeface="Tw Cen MT"/>
                <a:sym typeface="Tw Cen MT"/>
              </a:defRPr>
            </a:pPr>
            <a:r>
              <a:t>Leaders who inspire others…</a:t>
            </a:r>
            <a:br/>
            <a:br/>
            <a:r>
              <a:rPr sz="2400" b="0"/>
              <a:t>_____ </a:t>
            </a:r>
            <a:r>
              <a:rPr b="0"/>
              <a:t>#1.  Set Clear Standards </a:t>
            </a:r>
          </a:p>
          <a:p>
            <a:pPr algn="l">
              <a:defRPr sz="3600">
                <a:latin typeface="Tw Cen MT"/>
                <a:ea typeface="Tw Cen MT"/>
                <a:cs typeface="Tw Cen MT"/>
                <a:sym typeface="Tw Cen MT"/>
              </a:defRPr>
            </a:pPr>
            <a:r>
              <a:t>              (or Expectations)</a:t>
            </a:r>
            <a:br/>
            <a:r>
              <a:t>___ #2.	Expect the Best</a:t>
            </a:r>
            <a:br/>
            <a:r>
              <a:t>___ #3.	Pay Attention</a:t>
            </a:r>
            <a:br/>
            <a:r>
              <a:t>___ #4.	Encourage People</a:t>
            </a:r>
            <a:br/>
            <a:r>
              <a:t>___ #5.	Tell the Story</a:t>
            </a:r>
            <a:br/>
            <a:r>
              <a:t>___ #6.	Celebrate Together</a:t>
            </a:r>
            <a:br/>
            <a:r>
              <a:t>___ #7.	Set the Example</a:t>
            </a:r>
          </a:p>
        </p:txBody>
      </p:sp>
      <p:sp>
        <p:nvSpPr>
          <p:cNvPr id="430" name="Title 1"/>
          <p:cNvSpPr txBox="1"/>
          <p:nvPr/>
        </p:nvSpPr>
        <p:spPr>
          <a:xfrm>
            <a:off x="2200811" y="5986779"/>
            <a:ext cx="6705601" cy="574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r" defTabSz="914400">
              <a:defRPr>
                <a:latin typeface="Tw Cen MT"/>
                <a:ea typeface="Tw Cen MT"/>
                <a:cs typeface="Tw Cen MT"/>
                <a:sym typeface="Tw Cen MT"/>
              </a:defRPr>
            </a:pPr>
            <a:r>
              <a:t>	</a:t>
            </a:r>
            <a:r>
              <a:rPr b="1" i="1"/>
              <a:t>ENCOURAGING THE HEART</a:t>
            </a:r>
            <a:br>
              <a:rPr b="1"/>
            </a:br>
            <a:r>
              <a:t>	</a:t>
            </a:r>
            <a:r>
              <a:rPr i="1"/>
              <a:t>James Kouzes and Barry Posner</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34" name="Line"/>
          <p:cNvSpPr/>
          <p:nvPr/>
        </p:nvSpPr>
        <p:spPr>
          <a:xfrm>
            <a:off x="1680256" y="901700"/>
            <a:ext cx="5551949" cy="0"/>
          </a:xfrm>
          <a:prstGeom prst="line">
            <a:avLst/>
          </a:prstGeom>
          <a:ln w="25400">
            <a:solidFill>
              <a:schemeClr val="accent2"/>
            </a:solidFill>
          </a:ln>
        </p:spPr>
        <p:txBody>
          <a:bodyPr lIns="45718" tIns="45718" rIns="45718" bIns="45718"/>
          <a:lstStyle/>
          <a:p>
            <a:endParaRPr/>
          </a:p>
        </p:txBody>
      </p:sp>
      <p:sp>
        <p:nvSpPr>
          <p:cNvPr id="435" name="Anchor # 7:"/>
          <p:cNvSpPr txBox="1"/>
          <p:nvPr/>
        </p:nvSpPr>
        <p:spPr>
          <a:xfrm>
            <a:off x="2688463" y="322962"/>
            <a:ext cx="3767071" cy="115747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lnSpc>
                <a:spcPct val="70000"/>
              </a:lnSpc>
              <a:defRPr sz="4400">
                <a:latin typeface="Trajan Pro"/>
                <a:ea typeface="Trajan Pro"/>
                <a:cs typeface="Trajan Pro"/>
                <a:sym typeface="Trajan Pro"/>
              </a:defRPr>
            </a:pPr>
            <a:r>
              <a:t>Anchor # 7:</a:t>
            </a:r>
            <a:br/>
            <a:endParaRPr/>
          </a:p>
        </p:txBody>
      </p:sp>
      <p:sp>
        <p:nvSpPr>
          <p:cNvPr id="436" name="Title 3"/>
          <p:cNvSpPr txBox="1"/>
          <p:nvPr/>
        </p:nvSpPr>
        <p:spPr>
          <a:xfrm>
            <a:off x="457200" y="994409"/>
            <a:ext cx="8229600" cy="20218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lnSpc>
                <a:spcPct val="70000"/>
              </a:lnSpc>
              <a:defRPr sz="8000" b="1">
                <a:solidFill>
                  <a:schemeClr val="accent2">
                    <a:satOff val="-4966"/>
                    <a:lumOff val="-10549"/>
                  </a:schemeClr>
                </a:solidFill>
                <a:latin typeface="Trajan Pro"/>
                <a:ea typeface="Trajan Pro"/>
                <a:cs typeface="Trajan Pro"/>
                <a:sym typeface="Trajan Pro"/>
              </a:defRPr>
            </a:lvl1pPr>
          </a:lstStyle>
          <a:p>
            <a:r>
              <a:t>Pray Earnestly</a:t>
            </a:r>
          </a:p>
        </p:txBody>
      </p:sp>
      <p:sp>
        <p:nvSpPr>
          <p:cNvPr id="437" name="Title 3"/>
          <p:cNvSpPr txBox="1"/>
          <p:nvPr/>
        </p:nvSpPr>
        <p:spPr>
          <a:xfrm>
            <a:off x="17491" y="3210051"/>
            <a:ext cx="9109018" cy="1996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lnSpc>
                <a:spcPct val="80000"/>
              </a:lnSpc>
              <a:spcBef>
                <a:spcPts val="300"/>
              </a:spcBef>
              <a:defRPr sz="2000" cap="all">
                <a:latin typeface="Tw Cen MT"/>
                <a:ea typeface="Tw Cen MT"/>
                <a:cs typeface="Tw Cen MT"/>
                <a:sym typeface="Tw Cen MT"/>
              </a:defRPr>
            </a:pPr>
            <a:r>
              <a:t>Issue: </a:t>
            </a:r>
            <a:br/>
            <a:r>
              <a:rPr sz="2900" b="1" cap="none"/>
              <a:t>Some issues are resolved only through prayer </a:t>
            </a:r>
            <a:endParaRPr sz="2900"/>
          </a:p>
          <a:p>
            <a:pPr algn="ctr">
              <a:lnSpc>
                <a:spcPct val="80000"/>
              </a:lnSpc>
              <a:spcBef>
                <a:spcPts val="300"/>
              </a:spcBef>
              <a:defRPr sz="2900" b="1">
                <a:latin typeface="Tw Cen MT"/>
                <a:ea typeface="Tw Cen MT"/>
                <a:cs typeface="Tw Cen MT"/>
                <a:sym typeface="Tw Cen MT"/>
              </a:defRPr>
            </a:pPr>
            <a:r>
              <a:t>and dependence on God</a:t>
            </a:r>
            <a:br/>
            <a:r>
              <a:rPr sz="2000" b="0" cap="all"/>
              <a:t>Principle:</a:t>
            </a:r>
            <a:br>
              <a:rPr sz="2000" b="0" cap="all"/>
            </a:br>
            <a:r>
              <a:t>Recognize that God can work in us </a:t>
            </a:r>
          </a:p>
          <a:p>
            <a:pPr algn="ctr">
              <a:lnSpc>
                <a:spcPct val="80000"/>
              </a:lnSpc>
              <a:spcBef>
                <a:spcPts val="300"/>
              </a:spcBef>
              <a:defRPr sz="2900" b="1">
                <a:latin typeface="Tw Cen MT"/>
                <a:ea typeface="Tw Cen MT"/>
                <a:cs typeface="Tw Cen MT"/>
                <a:sym typeface="Tw Cen MT"/>
              </a:defRPr>
            </a:pPr>
            <a:r>
              <a:t>to become the change we desire to see in others</a:t>
            </a:r>
          </a:p>
        </p:txBody>
      </p:sp>
      <p:sp>
        <p:nvSpPr>
          <p:cNvPr id="438" name="— 1 Thessalonians 5:17 —"/>
          <p:cNvSpPr txBox="1"/>
          <p:nvPr/>
        </p:nvSpPr>
        <p:spPr>
          <a:xfrm>
            <a:off x="2249010" y="2905759"/>
            <a:ext cx="4645974" cy="40893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lnSpc>
                <a:spcPct val="80000"/>
              </a:lnSpc>
              <a:defRPr sz="2500" b="1">
                <a:latin typeface="Trajan Pro"/>
                <a:ea typeface="Trajan Pro"/>
                <a:cs typeface="Trajan Pro"/>
                <a:sym typeface="Trajan Pro"/>
              </a:defRPr>
            </a:lvl1pPr>
          </a:lstStyle>
          <a:p>
            <a:r>
              <a:t>— 1 Thessalonians 5:17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434"/>
                                        </p:tgtEl>
                                        <p:attrNameLst>
                                          <p:attrName>style.visibility</p:attrName>
                                        </p:attrNameLst>
                                      </p:cBhvr>
                                      <p:to>
                                        <p:strVal val="visible"/>
                                      </p:to>
                                    </p:set>
                                    <p:animEffect transition="in" filter="wipe(left)">
                                      <p:cBhvr>
                                        <p:cTn id="11" dur="500"/>
                                        <p:tgtEl>
                                          <p:spTgt spid="4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4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43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2" animBg="1" advAuto="0"/>
      <p:bldP spid="435" grpId="1" animBg="1" advAuto="0"/>
      <p:bldP spid="436" grpId="3" animBg="1" advAuto="0"/>
      <p:bldP spid="437" grpId="5" animBg="1" advAuto="0"/>
      <p:bldP spid="438" grpId="4" animBg="1"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Rectangle 4"/>
          <p:cNvSpPr txBox="1"/>
          <p:nvPr/>
        </p:nvSpPr>
        <p:spPr>
          <a:xfrm>
            <a:off x="0" y="270458"/>
            <a:ext cx="9144000" cy="1183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4000" b="1">
                <a:latin typeface="Tw Cen MT"/>
                <a:ea typeface="Tw Cen MT"/>
                <a:cs typeface="Tw Cen MT"/>
                <a:sym typeface="Tw Cen MT"/>
              </a:defRPr>
            </a:lvl1pPr>
          </a:lstStyle>
          <a:p>
            <a:r>
              <a:t>In the midst of experiencing honest and intense differences</a:t>
            </a:r>
          </a:p>
        </p:txBody>
      </p:sp>
      <p:pic>
        <p:nvPicPr>
          <p:cNvPr id="443" name="Picture 2" descr="Picture 2"/>
          <p:cNvPicPr>
            <a:picLocks noChangeAspect="1"/>
          </p:cNvPicPr>
          <p:nvPr/>
        </p:nvPicPr>
        <p:blipFill>
          <a:blip r:embed="rId3"/>
          <a:stretch>
            <a:fillRect/>
          </a:stretch>
        </p:blipFill>
        <p:spPr>
          <a:xfrm>
            <a:off x="2133600" y="1676400"/>
            <a:ext cx="4286250" cy="2686050"/>
          </a:xfrm>
          <a:prstGeom prst="rect">
            <a:avLst/>
          </a:prstGeom>
          <a:ln w="12700">
            <a:miter lim="400000"/>
          </a:ln>
        </p:spPr>
      </p:pic>
      <p:sp>
        <p:nvSpPr>
          <p:cNvPr id="444" name="Rectangle 4"/>
          <p:cNvSpPr txBox="1"/>
          <p:nvPr/>
        </p:nvSpPr>
        <p:spPr>
          <a:xfrm>
            <a:off x="0" y="4531250"/>
            <a:ext cx="9144000" cy="1920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defRPr sz="4400" b="1">
                <a:latin typeface="Tw Cen MT"/>
                <a:ea typeface="Tw Cen MT"/>
                <a:cs typeface="Tw Cen MT"/>
                <a:sym typeface="Tw Cen MT"/>
              </a:defRPr>
            </a:pPr>
            <a:r>
              <a:t>between good and godly people, the “pray-er” can be </a:t>
            </a:r>
            <a:r>
              <a:rPr>
                <a:solidFill>
                  <a:srgbClr val="254061"/>
                </a:solidFill>
              </a:rPr>
              <a:t>changed</a:t>
            </a:r>
            <a:r>
              <a:t> and </a:t>
            </a:r>
            <a:r>
              <a:rPr>
                <a:solidFill>
                  <a:srgbClr val="C00000"/>
                </a:solidFill>
              </a:rPr>
              <a:t>transformed</a:t>
            </a:r>
            <a:r>
              <a:t>!</a:t>
            </a:r>
            <a:r>
              <a:rPr>
                <a:effectLst>
                  <a:outerShdw blurRad="38100" dist="38100" dir="2700000" rotWithShape="0">
                    <a:srgbClr val="EEECE1"/>
                  </a:outerShdw>
                </a:effectLst>
              </a:rPr>
              <a:t> </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48" name="Title 3"/>
          <p:cNvSpPr txBox="1">
            <a:spLocks noGrp="1"/>
          </p:cNvSpPr>
          <p:nvPr>
            <p:ph type="title"/>
          </p:nvPr>
        </p:nvSpPr>
        <p:spPr>
          <a:xfrm>
            <a:off x="2102493" y="265556"/>
            <a:ext cx="6584307" cy="6235556"/>
          </a:xfrm>
          <a:prstGeom prst="rect">
            <a:avLst/>
          </a:prstGeom>
        </p:spPr>
        <p:txBody>
          <a:bodyPr/>
          <a:lstStyle/>
          <a:p>
            <a:pPr defTabSz="443483">
              <a:defRPr sz="3400" b="1">
                <a:latin typeface="Tw Cen MT"/>
                <a:ea typeface="Tw Cen MT"/>
                <a:cs typeface="Tw Cen MT"/>
                <a:sym typeface="Tw Cen MT"/>
              </a:defRPr>
            </a:pPr>
            <a:r>
              <a:t>“Leaders with the mind of Christ seek to humbly lead others, for the purpose of inspiring and enabling them, through teaching and example, to live their lives under the Lordship of Christ, and to understand, accept, and fulfill their ministry to each other, and their mission in the world.”</a:t>
            </a:r>
            <a:br/>
            <a:r>
              <a:rPr sz="2100">
                <a:solidFill>
                  <a:schemeClr val="accent2"/>
                </a:solidFill>
              </a:rPr>
              <a:t>ELF- Definition of </a:t>
            </a:r>
            <a:r>
              <a:rPr sz="2100" i="1">
                <a:solidFill>
                  <a:schemeClr val="accent2"/>
                </a:solidFill>
              </a:rPr>
              <a:t>Christian Servant Leadership</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 name="WebHeader-VisitEvents.jpg" descr="WebHeader-VisitEvents.jpg"/>
          <p:cNvPicPr>
            <a:picLocks noChangeAspect="1"/>
          </p:cNvPicPr>
          <p:nvPr/>
        </p:nvPicPr>
        <p:blipFill>
          <a:blip r:embed="rId3">
            <a:alphaModFix amt="19797"/>
          </a:blip>
          <a:stretch>
            <a:fillRect/>
          </a:stretch>
        </p:blipFill>
        <p:spPr>
          <a:xfrm>
            <a:off x="-852323" y="-65733"/>
            <a:ext cx="10848647" cy="6989466"/>
          </a:xfrm>
          <a:prstGeom prst="rect">
            <a:avLst/>
          </a:prstGeom>
          <a:ln w="12700">
            <a:miter lim="400000"/>
          </a:ln>
        </p:spPr>
      </p:pic>
      <p:sp>
        <p:nvSpPr>
          <p:cNvPr id="453" name="Title 1"/>
          <p:cNvSpPr txBox="1">
            <a:spLocks noGrp="1"/>
          </p:cNvSpPr>
          <p:nvPr>
            <p:ph type="title"/>
          </p:nvPr>
        </p:nvSpPr>
        <p:spPr>
          <a:xfrm>
            <a:off x="428326" y="747908"/>
            <a:ext cx="8548542" cy="5768584"/>
          </a:xfrm>
          <a:prstGeom prst="rect">
            <a:avLst/>
          </a:prstGeom>
        </p:spPr>
        <p:txBody>
          <a:bodyPr/>
          <a:lstStyle/>
          <a:p>
            <a:pPr algn="l">
              <a:defRPr sz="3500" b="1">
                <a:latin typeface="Trajan Pro"/>
                <a:ea typeface="Trajan Pro"/>
                <a:cs typeface="Trajan Pro"/>
                <a:sym typeface="Trajan Pro"/>
              </a:defRPr>
            </a:pPr>
            <a:r>
              <a:t>Anchors</a:t>
            </a:r>
            <a:r>
              <a:rPr>
                <a:latin typeface="Tw Cen MT"/>
                <a:ea typeface="Tw Cen MT"/>
                <a:cs typeface="Tw Cen MT"/>
                <a:sym typeface="Tw Cen MT"/>
              </a:rPr>
              <a:t> </a:t>
            </a:r>
            <a:r>
              <a:rPr spc="100">
                <a:latin typeface="Tw Cen MT"/>
                <a:ea typeface="Tw Cen MT"/>
                <a:cs typeface="Tw Cen MT"/>
                <a:sym typeface="Tw Cen MT"/>
              </a:rPr>
              <a:t>hold the servant leaders steady in the tensions and transitions in our leadership responsibilities:</a:t>
            </a:r>
            <a:br>
              <a:rPr spc="100">
                <a:latin typeface="Tw Cen MT"/>
                <a:ea typeface="Tw Cen MT"/>
                <a:cs typeface="Tw Cen MT"/>
                <a:sym typeface="Tw Cen MT"/>
              </a:rPr>
            </a:br>
            <a:br>
              <a:rPr spc="100">
                <a:latin typeface="Tw Cen MT"/>
                <a:ea typeface="Tw Cen MT"/>
                <a:cs typeface="Tw Cen MT"/>
                <a:sym typeface="Tw Cen MT"/>
              </a:rPr>
            </a:br>
            <a:r>
              <a:rPr sz="3000">
                <a:latin typeface="Tw Cen MT"/>
                <a:ea typeface="Tw Cen MT"/>
                <a:cs typeface="Tw Cen MT"/>
                <a:sym typeface="Tw Cen MT"/>
              </a:rPr>
              <a:t>1. Speak Gracefully. </a:t>
            </a:r>
            <a:r>
              <a:rPr sz="3000">
                <a:solidFill>
                  <a:srgbClr val="A60020"/>
                </a:solidFill>
                <a:latin typeface="Tw Cen MT"/>
                <a:ea typeface="Tw Cen MT"/>
                <a:cs typeface="Tw Cen MT"/>
                <a:sym typeface="Tw Cen MT"/>
              </a:rPr>
              <a:t>Watch our words</a:t>
            </a:r>
            <a:br>
              <a:rPr sz="3000">
                <a:solidFill>
                  <a:srgbClr val="A60020"/>
                </a:solidFill>
                <a:latin typeface="Tw Cen MT"/>
                <a:ea typeface="Tw Cen MT"/>
                <a:cs typeface="Tw Cen MT"/>
                <a:sym typeface="Tw Cen MT"/>
              </a:rPr>
            </a:br>
            <a:r>
              <a:rPr sz="3000">
                <a:latin typeface="Tw Cen MT"/>
                <a:ea typeface="Tw Cen MT"/>
                <a:cs typeface="Tw Cen MT"/>
                <a:sym typeface="Tw Cen MT"/>
              </a:rPr>
              <a:t>2. Live Gratefully.  </a:t>
            </a:r>
            <a:r>
              <a:rPr sz="3000">
                <a:solidFill>
                  <a:srgbClr val="A60020"/>
                </a:solidFill>
                <a:latin typeface="Tw Cen MT"/>
                <a:ea typeface="Tw Cen MT"/>
                <a:cs typeface="Tw Cen MT"/>
                <a:sym typeface="Tw Cen MT"/>
              </a:rPr>
              <a:t>Don’t complain, be grateful</a:t>
            </a:r>
            <a:br>
              <a:rPr sz="3000">
                <a:solidFill>
                  <a:srgbClr val="A60020"/>
                </a:solidFill>
                <a:latin typeface="Tw Cen MT"/>
                <a:ea typeface="Tw Cen MT"/>
                <a:cs typeface="Tw Cen MT"/>
                <a:sym typeface="Tw Cen MT"/>
              </a:rPr>
            </a:br>
            <a:r>
              <a:rPr sz="3000">
                <a:latin typeface="Tw Cen MT"/>
                <a:ea typeface="Tw Cen MT"/>
                <a:cs typeface="Tw Cen MT"/>
                <a:sym typeface="Tw Cen MT"/>
              </a:rPr>
              <a:t>3. Listen Intently.</a:t>
            </a:r>
            <a:r>
              <a:rPr sz="3000">
                <a:solidFill>
                  <a:srgbClr val="A60020"/>
                </a:solidFill>
                <a:latin typeface="Tw Cen MT"/>
                <a:ea typeface="Tw Cen MT"/>
                <a:cs typeface="Tw Cen MT"/>
                <a:sym typeface="Tw Cen MT"/>
              </a:rPr>
              <a:t> Seek first to understand</a:t>
            </a:r>
            <a:br>
              <a:rPr sz="3000">
                <a:solidFill>
                  <a:srgbClr val="A60020"/>
                </a:solidFill>
                <a:latin typeface="Tw Cen MT"/>
                <a:ea typeface="Tw Cen MT"/>
                <a:cs typeface="Tw Cen MT"/>
                <a:sym typeface="Tw Cen MT"/>
              </a:rPr>
            </a:br>
            <a:r>
              <a:rPr sz="3000">
                <a:latin typeface="Tw Cen MT"/>
                <a:ea typeface="Tw Cen MT"/>
                <a:cs typeface="Tw Cen MT"/>
                <a:sym typeface="Tw Cen MT"/>
              </a:rPr>
              <a:t>4. Forgive Freely.  </a:t>
            </a:r>
            <a:r>
              <a:rPr sz="3000">
                <a:solidFill>
                  <a:srgbClr val="A60020"/>
                </a:solidFill>
                <a:latin typeface="Tw Cen MT"/>
                <a:ea typeface="Tw Cen MT"/>
                <a:cs typeface="Tw Cen MT"/>
                <a:sym typeface="Tw Cen MT"/>
              </a:rPr>
              <a:t>Be proactive in  forgiving </a:t>
            </a:r>
            <a:br>
              <a:rPr sz="3000">
                <a:solidFill>
                  <a:srgbClr val="A60020"/>
                </a:solidFill>
                <a:latin typeface="Tw Cen MT"/>
                <a:ea typeface="Tw Cen MT"/>
                <a:cs typeface="Tw Cen MT"/>
                <a:sym typeface="Tw Cen MT"/>
              </a:rPr>
            </a:br>
            <a:r>
              <a:rPr sz="3000">
                <a:latin typeface="Tw Cen MT"/>
                <a:ea typeface="Tw Cen MT"/>
                <a:cs typeface="Tw Cen MT"/>
                <a:sym typeface="Tw Cen MT"/>
              </a:rPr>
              <a:t>5. Lead Decisively. </a:t>
            </a:r>
            <a:r>
              <a:rPr sz="3000">
                <a:solidFill>
                  <a:srgbClr val="A60020"/>
                </a:solidFill>
                <a:latin typeface="Tw Cen MT"/>
                <a:ea typeface="Tw Cen MT"/>
                <a:cs typeface="Tw Cen MT"/>
                <a:sym typeface="Tw Cen MT"/>
              </a:rPr>
              <a:t>With vision, humility and resolve</a:t>
            </a:r>
            <a:br>
              <a:rPr sz="3000">
                <a:solidFill>
                  <a:srgbClr val="A60020"/>
                </a:solidFill>
                <a:latin typeface="Tw Cen MT"/>
                <a:ea typeface="Tw Cen MT"/>
                <a:cs typeface="Tw Cen MT"/>
                <a:sym typeface="Tw Cen MT"/>
              </a:rPr>
            </a:br>
            <a:r>
              <a:rPr sz="3000">
                <a:latin typeface="Tw Cen MT"/>
                <a:ea typeface="Tw Cen MT"/>
                <a:cs typeface="Tw Cen MT"/>
                <a:sym typeface="Tw Cen MT"/>
              </a:rPr>
              <a:t>6. Love Deeply.  </a:t>
            </a:r>
            <a:r>
              <a:rPr sz="3000">
                <a:solidFill>
                  <a:srgbClr val="A60020"/>
                </a:solidFill>
                <a:latin typeface="Tw Cen MT"/>
                <a:ea typeface="Tw Cen MT"/>
                <a:cs typeface="Tw Cen MT"/>
                <a:sym typeface="Tw Cen MT"/>
              </a:rPr>
              <a:t>Value people, not power</a:t>
            </a:r>
            <a:br>
              <a:rPr sz="3000">
                <a:solidFill>
                  <a:srgbClr val="A60020"/>
                </a:solidFill>
                <a:latin typeface="Tw Cen MT"/>
                <a:ea typeface="Tw Cen MT"/>
                <a:cs typeface="Tw Cen MT"/>
                <a:sym typeface="Tw Cen MT"/>
              </a:rPr>
            </a:br>
            <a:r>
              <a:rPr sz="3000">
                <a:latin typeface="Tw Cen MT"/>
                <a:ea typeface="Tw Cen MT"/>
                <a:cs typeface="Tw Cen MT"/>
                <a:sym typeface="Tw Cen MT"/>
              </a:rPr>
              <a:t>7. Pray Earnestly.  </a:t>
            </a:r>
            <a:r>
              <a:rPr sz="3000">
                <a:solidFill>
                  <a:srgbClr val="A60020"/>
                </a:solidFill>
                <a:latin typeface="Tw Cen MT"/>
                <a:ea typeface="Tw Cen MT"/>
                <a:cs typeface="Tw Cen MT"/>
                <a:sym typeface="Tw Cen MT"/>
              </a:rPr>
              <a:t>Become the change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6" name="The Qualities of Integrity and Consistency.…"/>
          <p:cNvSpPr txBox="1">
            <a:spLocks noGrp="1"/>
          </p:cNvSpPr>
          <p:nvPr>
            <p:ph type="title"/>
          </p:nvPr>
        </p:nvSpPr>
        <p:spPr>
          <a:xfrm>
            <a:off x="1097557" y="2096900"/>
            <a:ext cx="7838283" cy="3490395"/>
          </a:xfrm>
          <a:prstGeom prst="rect">
            <a:avLst/>
          </a:prstGeom>
        </p:spPr>
        <p:txBody>
          <a:bodyPr>
            <a:normAutofit/>
          </a:bodyPr>
          <a:lstStyle/>
          <a:p>
            <a:pPr marL="320842" indent="-320842" algn="l" defTabSz="388620">
              <a:lnSpc>
                <a:spcPct val="90000"/>
              </a:lnSpc>
              <a:spcBef>
                <a:spcPts val="1400"/>
              </a:spcBef>
              <a:buSzPct val="100000"/>
              <a:buAutoNum type="arabicPeriod"/>
              <a:defRPr sz="2300" b="0" i="1" cap="none">
                <a:latin typeface="+mj-lt"/>
                <a:ea typeface="+mj-ea"/>
                <a:cs typeface="+mj-cs"/>
                <a:sym typeface="Helvetica"/>
              </a:defRPr>
            </a:pPr>
            <a:r>
              <a:rPr lang="en-US" sz="2400" dirty="0">
                <a:latin typeface="Helvetica Neue"/>
                <a:cs typeface="Helvetica Neue"/>
              </a:rPr>
              <a:t> </a:t>
            </a:r>
            <a:r>
              <a:rPr sz="2400" dirty="0">
                <a:latin typeface="Helvetica Neue"/>
                <a:cs typeface="Helvetica Neue"/>
              </a:rPr>
              <a:t>The Qualities of Integrity and Consistency.</a:t>
            </a:r>
          </a:p>
          <a:p>
            <a:pPr marL="320842" indent="-320842" algn="l" defTabSz="388620">
              <a:lnSpc>
                <a:spcPct val="90000"/>
              </a:lnSpc>
              <a:spcBef>
                <a:spcPts val="1400"/>
              </a:spcBef>
              <a:buSzPct val="100000"/>
              <a:defRPr sz="2300" b="0" i="1" cap="none">
                <a:latin typeface="+mj-lt"/>
                <a:ea typeface="+mj-ea"/>
                <a:cs typeface="+mj-cs"/>
                <a:sym typeface="Helvetica"/>
              </a:defRPr>
            </a:pPr>
            <a:r>
              <a:rPr lang="en-US" sz="2400" dirty="0">
                <a:latin typeface="Helvetica Neue"/>
                <a:cs typeface="Helvetica Neue"/>
              </a:rPr>
              <a:t>2. </a:t>
            </a:r>
            <a:r>
              <a:rPr sz="2400" dirty="0">
                <a:latin typeface="Helvetica Neue"/>
                <a:cs typeface="Helvetica Neue"/>
              </a:rPr>
              <a:t>The Qualities of Communication and Transparency.</a:t>
            </a:r>
          </a:p>
          <a:p>
            <a:pPr marL="320842" indent="-320842" algn="l" defTabSz="388620">
              <a:lnSpc>
                <a:spcPct val="90000"/>
              </a:lnSpc>
              <a:spcBef>
                <a:spcPts val="1400"/>
              </a:spcBef>
              <a:buSzPct val="100000"/>
              <a:defRPr sz="2300" b="0" i="1" cap="none">
                <a:latin typeface="+mj-lt"/>
                <a:ea typeface="+mj-ea"/>
                <a:cs typeface="+mj-cs"/>
                <a:sym typeface="Helvetica"/>
              </a:defRPr>
            </a:pPr>
            <a:r>
              <a:rPr lang="en-US" sz="2400" dirty="0">
                <a:latin typeface="Helvetica Neue"/>
                <a:cs typeface="Helvetica Neue"/>
              </a:rPr>
              <a:t>3. </a:t>
            </a:r>
            <a:r>
              <a:rPr sz="2400" dirty="0">
                <a:latin typeface="Helvetica Neue"/>
                <a:cs typeface="Helvetica Neue"/>
              </a:rPr>
              <a:t>The Qualities of Confidentiality and Courageous Conversations.</a:t>
            </a:r>
          </a:p>
          <a:p>
            <a:pPr marL="320842" indent="-320842" algn="l" defTabSz="388620">
              <a:lnSpc>
                <a:spcPct val="90000"/>
              </a:lnSpc>
              <a:spcBef>
                <a:spcPts val="1400"/>
              </a:spcBef>
              <a:buSzPct val="100000"/>
              <a:defRPr sz="2300" b="0" i="1" cap="none">
                <a:latin typeface="+mj-lt"/>
                <a:ea typeface="+mj-ea"/>
                <a:cs typeface="+mj-cs"/>
                <a:sym typeface="Helvetica"/>
              </a:defRPr>
            </a:pPr>
            <a:r>
              <a:rPr lang="en-US" sz="2400" dirty="0">
                <a:latin typeface="Helvetica Neue"/>
                <a:cs typeface="Helvetica Neue"/>
              </a:rPr>
              <a:t>4. </a:t>
            </a:r>
            <a:r>
              <a:rPr sz="2400" dirty="0">
                <a:latin typeface="Helvetica Neue"/>
                <a:cs typeface="Helvetica Neue"/>
              </a:rPr>
              <a:t>The Qualities of Credibility and Humility.</a:t>
            </a:r>
          </a:p>
          <a:p>
            <a:pPr marL="320842" indent="-320842" algn="l" defTabSz="388620">
              <a:lnSpc>
                <a:spcPct val="90000"/>
              </a:lnSpc>
              <a:spcBef>
                <a:spcPts val="1400"/>
              </a:spcBef>
              <a:buSzPct val="100000"/>
              <a:defRPr sz="2300" b="0" i="1" cap="none">
                <a:latin typeface="+mj-lt"/>
                <a:ea typeface="+mj-ea"/>
                <a:cs typeface="+mj-cs"/>
                <a:sym typeface="Helvetica"/>
              </a:defRPr>
            </a:pPr>
            <a:r>
              <a:rPr lang="en-US" sz="2400" dirty="0">
                <a:latin typeface="Helvetica Neue"/>
                <a:cs typeface="Helvetica Neue"/>
              </a:rPr>
              <a:t>5. </a:t>
            </a:r>
            <a:r>
              <a:rPr sz="2400" dirty="0">
                <a:latin typeface="Helvetica Neue"/>
                <a:cs typeface="Helvetica Neue"/>
              </a:rPr>
              <a:t>The Qualities of Presence and Caring Relationships.</a:t>
            </a:r>
          </a:p>
        </p:txBody>
      </p:sp>
      <p:sp>
        <p:nvSpPr>
          <p:cNvPr id="127" name="SPIRIT-EMPOWERED,…"/>
          <p:cNvSpPr txBox="1"/>
          <p:nvPr/>
        </p:nvSpPr>
        <p:spPr>
          <a:xfrm>
            <a:off x="313505" y="724748"/>
            <a:ext cx="8516990" cy="1463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3000" b="1" cap="all">
                <a:solidFill>
                  <a:schemeClr val="accent2"/>
                </a:solidFill>
                <a:latin typeface="+mj-lt"/>
                <a:ea typeface="+mj-ea"/>
                <a:cs typeface="+mj-cs"/>
                <a:sym typeface="Helvetica"/>
              </a:defRPr>
            </a:pPr>
            <a:r>
              <a:rPr dirty="0"/>
              <a:t>SPIRIT-EMPOWERED, </a:t>
            </a:r>
          </a:p>
          <a:p>
            <a:pPr algn="ctr">
              <a:defRPr sz="3000" b="1" cap="all">
                <a:solidFill>
                  <a:schemeClr val="accent2"/>
                </a:solidFill>
                <a:latin typeface="+mj-lt"/>
                <a:ea typeface="+mj-ea"/>
                <a:cs typeface="+mj-cs"/>
                <a:sym typeface="Helvetica"/>
              </a:defRPr>
            </a:pPr>
            <a:r>
              <a:rPr dirty="0"/>
              <a:t>trust-developing Qualities </a:t>
            </a:r>
          </a:p>
          <a:p>
            <a:pPr algn="ctr">
              <a:defRPr sz="3000" b="1" cap="all">
                <a:solidFill>
                  <a:schemeClr val="accent2"/>
                </a:solidFill>
                <a:latin typeface="+mj-lt"/>
                <a:ea typeface="+mj-ea"/>
                <a:cs typeface="+mj-cs"/>
                <a:sym typeface="Helvetica"/>
              </a:defRPr>
            </a:pPr>
            <a:r>
              <a:rPr dirty="0"/>
              <a:t>of a decisive and faithful leader </a:t>
            </a:r>
          </a:p>
        </p:txBody>
      </p:sp>
    </p:spTree>
    <p:extLst>
      <p:ext uri="{BB962C8B-B14F-4D97-AF65-F5344CB8AC3E}">
        <p14:creationId xmlns:p14="http://schemas.microsoft.com/office/powerpoint/2010/main" val="509170480"/>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Title 1"/>
          <p:cNvSpPr txBox="1">
            <a:spLocks noGrp="1"/>
          </p:cNvSpPr>
          <p:nvPr>
            <p:ph type="title"/>
          </p:nvPr>
        </p:nvSpPr>
        <p:spPr>
          <a:xfrm>
            <a:off x="317500" y="2726849"/>
            <a:ext cx="8229600" cy="1143003"/>
          </a:xfrm>
          <a:prstGeom prst="rect">
            <a:avLst/>
          </a:prstGeom>
        </p:spPr>
        <p:txBody>
          <a:bodyPr/>
          <a:lstStyle>
            <a:lvl1pPr>
              <a:defRPr b="1" cap="all">
                <a:latin typeface="Tw Cen MT"/>
                <a:ea typeface="Tw Cen MT"/>
                <a:cs typeface="Tw Cen MT"/>
                <a:sym typeface="Tw Cen MT"/>
              </a:defRPr>
            </a:lvl1pPr>
          </a:lstStyle>
          <a:p>
            <a:r>
              <a:t>Question #1</a:t>
            </a:r>
          </a:p>
        </p:txBody>
      </p:sp>
      <p:sp>
        <p:nvSpPr>
          <p:cNvPr id="458" name="TextBox 2"/>
          <p:cNvSpPr txBox="1"/>
          <p:nvPr/>
        </p:nvSpPr>
        <p:spPr>
          <a:xfrm>
            <a:off x="228600" y="3912711"/>
            <a:ext cx="8686800" cy="1488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5000" b="1">
                <a:latin typeface="Tw Cen MT"/>
                <a:ea typeface="Tw Cen MT"/>
                <a:cs typeface="Tw Cen MT"/>
                <a:sym typeface="Tw Cen MT"/>
              </a:defRPr>
            </a:pPr>
            <a:r>
              <a:t>Which of these seven anchors </a:t>
            </a:r>
          </a:p>
          <a:p>
            <a:pPr algn="ctr">
              <a:defRPr sz="5000" b="1">
                <a:latin typeface="Tw Cen MT"/>
                <a:ea typeface="Tw Cen MT"/>
                <a:cs typeface="Tw Cen MT"/>
                <a:sym typeface="Tw Cen MT"/>
              </a:defRPr>
            </a:pPr>
            <a:r>
              <a:t>is your greatest strength?</a:t>
            </a:r>
          </a:p>
        </p:txBody>
      </p:sp>
      <p:sp>
        <p:nvSpPr>
          <p:cNvPr id="459" name="Line"/>
          <p:cNvSpPr/>
          <p:nvPr/>
        </p:nvSpPr>
        <p:spPr>
          <a:xfrm>
            <a:off x="1656327" y="1866900"/>
            <a:ext cx="5551948" cy="0"/>
          </a:xfrm>
          <a:prstGeom prst="line">
            <a:avLst/>
          </a:prstGeom>
          <a:ln w="25400">
            <a:solidFill>
              <a:schemeClr val="accent2"/>
            </a:solidFill>
          </a:ln>
          <a:effectLst>
            <a:outerShdw blurRad="38100" dist="20000" dir="5400000" rotWithShape="0">
              <a:srgbClr val="000000">
                <a:alpha val="38000"/>
              </a:srgbClr>
            </a:outerShdw>
          </a:effectLst>
        </p:spPr>
        <p:txBody>
          <a:bodyPr lIns="45718" tIns="45718" rIns="45718" bIns="45718"/>
          <a:lstStyle/>
          <a:p>
            <a:endParaRPr/>
          </a:p>
        </p:txBody>
      </p:sp>
      <p:grpSp>
        <p:nvGrpSpPr>
          <p:cNvPr id="462" name="?"/>
          <p:cNvGrpSpPr/>
          <p:nvPr/>
        </p:nvGrpSpPr>
        <p:grpSpPr>
          <a:xfrm>
            <a:off x="3532360" y="843977"/>
            <a:ext cx="1799883" cy="1799885"/>
            <a:chOff x="0" y="0"/>
            <a:chExt cx="1799881" cy="1799883"/>
          </a:xfrm>
        </p:grpSpPr>
        <p:sp>
          <p:nvSpPr>
            <p:cNvPr id="460" name="Circle"/>
            <p:cNvSpPr/>
            <p:nvPr/>
          </p:nvSpPr>
          <p:spPr>
            <a:xfrm>
              <a:off x="-1" y="-1"/>
              <a:ext cx="1799883" cy="1799884"/>
            </a:xfrm>
            <a:prstGeom prst="ellipse">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0000">
                  <a:solidFill>
                    <a:srgbClr val="FFFFFF"/>
                  </a:solidFill>
                  <a:latin typeface="BebasNeue"/>
                  <a:ea typeface="BebasNeue"/>
                  <a:cs typeface="BebasNeue"/>
                  <a:sym typeface="BebasNeue"/>
                </a:defRPr>
              </a:pPr>
              <a:endParaRPr/>
            </a:p>
          </p:txBody>
        </p:sp>
        <p:sp>
          <p:nvSpPr>
            <p:cNvPr id="461" name="?"/>
            <p:cNvSpPr txBox="1"/>
            <p:nvPr/>
          </p:nvSpPr>
          <p:spPr>
            <a:xfrm>
              <a:off x="263586" y="92220"/>
              <a:ext cx="1272706" cy="16154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10000">
                  <a:solidFill>
                    <a:srgbClr val="FFFFFF"/>
                  </a:solidFill>
                  <a:latin typeface="BebasNeue"/>
                  <a:ea typeface="BebasNeue"/>
                  <a:cs typeface="BebasNeue"/>
                  <a:sym typeface="BebasNeue"/>
                </a:defRPr>
              </a:lvl1pPr>
            </a:lstStyle>
            <a:p>
              <a:r>
                <a:t>?</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3" fill="hold" grpId="1" nodeType="clickEffect">
                                  <p:stCondLst>
                                    <p:cond delay="0"/>
                                  </p:stCondLst>
                                  <p:iterate>
                                    <p:tmAbs val="0"/>
                                  </p:iterate>
                                  <p:childTnLst>
                                    <p:set>
                                      <p:cBhvr>
                                        <p:cTn id="6" fill="hold"/>
                                        <p:tgtEl>
                                          <p:spTgt spid="459"/>
                                        </p:tgtEl>
                                        <p:attrNameLst>
                                          <p:attrName>style.visibility</p:attrName>
                                        </p:attrNameLst>
                                      </p:cBhvr>
                                      <p:to>
                                        <p:strVal val="visible"/>
                                      </p:to>
                                    </p:set>
                                    <p:animEffect transition="in" filter="strips(upRight)">
                                      <p:cBhvr>
                                        <p:cTn id="7" dur="10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1" animBg="1"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Title 1"/>
          <p:cNvSpPr txBox="1">
            <a:spLocks noGrp="1"/>
          </p:cNvSpPr>
          <p:nvPr>
            <p:ph type="title"/>
          </p:nvPr>
        </p:nvSpPr>
        <p:spPr>
          <a:xfrm>
            <a:off x="457200" y="2090738"/>
            <a:ext cx="8229600" cy="1143003"/>
          </a:xfrm>
          <a:prstGeom prst="rect">
            <a:avLst/>
          </a:prstGeom>
        </p:spPr>
        <p:txBody>
          <a:bodyPr/>
          <a:lstStyle>
            <a:lvl1pPr>
              <a:defRPr b="1" cap="all">
                <a:latin typeface="Tw Cen MT"/>
                <a:ea typeface="Tw Cen MT"/>
                <a:cs typeface="Tw Cen MT"/>
                <a:sym typeface="Tw Cen MT"/>
              </a:defRPr>
            </a:lvl1pPr>
          </a:lstStyle>
          <a:p>
            <a:r>
              <a:t>Question #2</a:t>
            </a:r>
          </a:p>
        </p:txBody>
      </p:sp>
      <p:sp>
        <p:nvSpPr>
          <p:cNvPr id="467" name="TextBox 2"/>
          <p:cNvSpPr txBox="1"/>
          <p:nvPr/>
        </p:nvSpPr>
        <p:spPr>
          <a:xfrm>
            <a:off x="228600" y="3124200"/>
            <a:ext cx="8686800" cy="2885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5000" b="1">
                <a:latin typeface="Tw Cen MT"/>
                <a:ea typeface="Tw Cen MT"/>
                <a:cs typeface="Tw Cen MT"/>
                <a:sym typeface="Tw Cen MT"/>
              </a:defRPr>
            </a:lvl1pPr>
          </a:lstStyle>
          <a:p>
            <a:r>
              <a:t>On which one of these “anchors” do you need most to focus in your contemporary leadership ministry?</a:t>
            </a:r>
          </a:p>
        </p:txBody>
      </p:sp>
      <p:sp>
        <p:nvSpPr>
          <p:cNvPr id="468" name="Line"/>
          <p:cNvSpPr/>
          <p:nvPr/>
        </p:nvSpPr>
        <p:spPr>
          <a:xfrm>
            <a:off x="1796027" y="1231900"/>
            <a:ext cx="5551948" cy="0"/>
          </a:xfrm>
          <a:prstGeom prst="line">
            <a:avLst/>
          </a:prstGeom>
          <a:ln w="25400">
            <a:solidFill>
              <a:schemeClr val="accent2"/>
            </a:solidFill>
          </a:ln>
          <a:effectLst>
            <a:outerShdw blurRad="38100" dist="20000" dir="5400000" rotWithShape="0">
              <a:srgbClr val="000000">
                <a:alpha val="38000"/>
              </a:srgbClr>
            </a:outerShdw>
          </a:effectLst>
        </p:spPr>
        <p:txBody>
          <a:bodyPr lIns="45718" tIns="45718" rIns="45718" bIns="45718"/>
          <a:lstStyle/>
          <a:p>
            <a:endParaRPr/>
          </a:p>
        </p:txBody>
      </p:sp>
      <p:grpSp>
        <p:nvGrpSpPr>
          <p:cNvPr id="471" name="?"/>
          <p:cNvGrpSpPr/>
          <p:nvPr/>
        </p:nvGrpSpPr>
        <p:grpSpPr>
          <a:xfrm>
            <a:off x="3672060" y="208977"/>
            <a:ext cx="1799883" cy="1799884"/>
            <a:chOff x="0" y="0"/>
            <a:chExt cx="1799881" cy="1799883"/>
          </a:xfrm>
        </p:grpSpPr>
        <p:sp>
          <p:nvSpPr>
            <p:cNvPr id="469" name="Circle"/>
            <p:cNvSpPr/>
            <p:nvPr/>
          </p:nvSpPr>
          <p:spPr>
            <a:xfrm>
              <a:off x="-1" y="-1"/>
              <a:ext cx="1799883" cy="1799884"/>
            </a:xfrm>
            <a:prstGeom prst="ellipse">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0000">
                  <a:solidFill>
                    <a:srgbClr val="FFFFFF"/>
                  </a:solidFill>
                  <a:latin typeface="BebasNeue"/>
                  <a:ea typeface="BebasNeue"/>
                  <a:cs typeface="BebasNeue"/>
                  <a:sym typeface="BebasNeue"/>
                </a:defRPr>
              </a:pPr>
              <a:endParaRPr/>
            </a:p>
          </p:txBody>
        </p:sp>
        <p:sp>
          <p:nvSpPr>
            <p:cNvPr id="470" name="?"/>
            <p:cNvSpPr txBox="1"/>
            <p:nvPr/>
          </p:nvSpPr>
          <p:spPr>
            <a:xfrm>
              <a:off x="263586" y="92220"/>
              <a:ext cx="1272706" cy="16154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10000">
                  <a:solidFill>
                    <a:srgbClr val="FFFFFF"/>
                  </a:solidFill>
                  <a:latin typeface="BebasNeue"/>
                  <a:ea typeface="BebasNeue"/>
                  <a:cs typeface="BebasNeue"/>
                  <a:sym typeface="BebasNeue"/>
                </a:defRPr>
              </a:lvl1pPr>
            </a:lstStyle>
            <a:p>
              <a:r>
                <a:t>?</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68"/>
                                        </p:tgtEl>
                                        <p:attrNameLst>
                                          <p:attrName>style.visibility</p:attrName>
                                        </p:attrNameLst>
                                      </p:cBhvr>
                                      <p:to>
                                        <p:strVal val="visible"/>
                                      </p:to>
                                    </p:set>
                                    <p:animEffect transition="in" filter="wipe(left)">
                                      <p:cBhvr>
                                        <p:cTn id="7" dur="10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1" animBg="1"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itle 1"/>
          <p:cNvSpPr txBox="1">
            <a:spLocks noGrp="1"/>
          </p:cNvSpPr>
          <p:nvPr>
            <p:ph type="title"/>
          </p:nvPr>
        </p:nvSpPr>
        <p:spPr>
          <a:xfrm>
            <a:off x="419100" y="2116138"/>
            <a:ext cx="8229600" cy="1143003"/>
          </a:xfrm>
          <a:prstGeom prst="rect">
            <a:avLst/>
          </a:prstGeom>
        </p:spPr>
        <p:txBody>
          <a:bodyPr/>
          <a:lstStyle>
            <a:lvl1pPr>
              <a:defRPr b="1" cap="all">
                <a:latin typeface="Tw Cen MT"/>
                <a:ea typeface="Tw Cen MT"/>
                <a:cs typeface="Tw Cen MT"/>
                <a:sym typeface="Tw Cen MT"/>
              </a:defRPr>
            </a:lvl1pPr>
          </a:lstStyle>
          <a:p>
            <a:r>
              <a:t>Question #3</a:t>
            </a:r>
          </a:p>
        </p:txBody>
      </p:sp>
      <p:sp>
        <p:nvSpPr>
          <p:cNvPr id="476" name="TextBox 2"/>
          <p:cNvSpPr txBox="1"/>
          <p:nvPr/>
        </p:nvSpPr>
        <p:spPr>
          <a:xfrm>
            <a:off x="330200" y="3086100"/>
            <a:ext cx="8686800" cy="2885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5000" b="1">
                <a:latin typeface="Tw Cen MT"/>
                <a:ea typeface="Tw Cen MT"/>
                <a:cs typeface="Tw Cen MT"/>
                <a:sym typeface="Tw Cen MT"/>
              </a:defRPr>
            </a:pPr>
            <a:r>
              <a:t>What difference would it </a:t>
            </a:r>
          </a:p>
          <a:p>
            <a:pPr algn="ctr">
              <a:defRPr sz="5000" b="1">
                <a:latin typeface="Tw Cen MT"/>
                <a:ea typeface="Tw Cen MT"/>
                <a:cs typeface="Tw Cen MT"/>
                <a:sym typeface="Tw Cen MT"/>
              </a:defRPr>
            </a:pPr>
            <a:r>
              <a:t>make in your ministry if </a:t>
            </a:r>
          </a:p>
          <a:p>
            <a:pPr algn="ctr">
              <a:defRPr sz="5000" b="1">
                <a:latin typeface="Tw Cen MT"/>
                <a:ea typeface="Tw Cen MT"/>
                <a:cs typeface="Tw Cen MT"/>
                <a:sym typeface="Tw Cen MT"/>
              </a:defRPr>
            </a:pPr>
            <a:r>
              <a:t>you intentionally embrace </a:t>
            </a:r>
          </a:p>
          <a:p>
            <a:pPr algn="ctr">
              <a:defRPr sz="5000" b="1" i="1">
                <a:latin typeface="Tw Cen MT"/>
                <a:ea typeface="Tw Cen MT"/>
                <a:cs typeface="Tw Cen MT"/>
                <a:sym typeface="Tw Cen MT"/>
              </a:defRPr>
            </a:pPr>
            <a:r>
              <a:t>this</a:t>
            </a:r>
            <a:r>
              <a:rPr i="0"/>
              <a:t> anchor?</a:t>
            </a:r>
          </a:p>
        </p:txBody>
      </p:sp>
      <p:sp>
        <p:nvSpPr>
          <p:cNvPr id="477" name="Line"/>
          <p:cNvSpPr/>
          <p:nvPr/>
        </p:nvSpPr>
        <p:spPr>
          <a:xfrm>
            <a:off x="1796027" y="1231900"/>
            <a:ext cx="5551948" cy="0"/>
          </a:xfrm>
          <a:prstGeom prst="line">
            <a:avLst/>
          </a:prstGeom>
          <a:ln w="25400">
            <a:solidFill>
              <a:schemeClr val="accent2"/>
            </a:solidFill>
          </a:ln>
          <a:effectLst>
            <a:outerShdw blurRad="38100" dist="20000" dir="5400000" rotWithShape="0">
              <a:srgbClr val="000000">
                <a:alpha val="38000"/>
              </a:srgbClr>
            </a:outerShdw>
          </a:effectLst>
        </p:spPr>
        <p:txBody>
          <a:bodyPr lIns="45718" tIns="45718" rIns="45718" bIns="45718"/>
          <a:lstStyle/>
          <a:p>
            <a:endParaRPr/>
          </a:p>
        </p:txBody>
      </p:sp>
      <p:grpSp>
        <p:nvGrpSpPr>
          <p:cNvPr id="480" name="?"/>
          <p:cNvGrpSpPr/>
          <p:nvPr/>
        </p:nvGrpSpPr>
        <p:grpSpPr>
          <a:xfrm>
            <a:off x="3672060" y="208977"/>
            <a:ext cx="1799883" cy="1799884"/>
            <a:chOff x="0" y="0"/>
            <a:chExt cx="1799881" cy="1799883"/>
          </a:xfrm>
        </p:grpSpPr>
        <p:sp>
          <p:nvSpPr>
            <p:cNvPr id="478" name="Circle"/>
            <p:cNvSpPr/>
            <p:nvPr/>
          </p:nvSpPr>
          <p:spPr>
            <a:xfrm>
              <a:off x="-1" y="-1"/>
              <a:ext cx="1799883" cy="1799884"/>
            </a:xfrm>
            <a:prstGeom prst="ellipse">
              <a:avLst/>
            </a:prstGeom>
            <a:solidFill>
              <a:schemeClr val="accent2"/>
            </a:soli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sz="10000">
                  <a:solidFill>
                    <a:srgbClr val="FFFFFF"/>
                  </a:solidFill>
                  <a:latin typeface="BebasNeue"/>
                  <a:ea typeface="BebasNeue"/>
                  <a:cs typeface="BebasNeue"/>
                  <a:sym typeface="BebasNeue"/>
                </a:defRPr>
              </a:pPr>
              <a:endParaRPr/>
            </a:p>
          </p:txBody>
        </p:sp>
        <p:sp>
          <p:nvSpPr>
            <p:cNvPr id="479" name="?"/>
            <p:cNvSpPr txBox="1"/>
            <p:nvPr/>
          </p:nvSpPr>
          <p:spPr>
            <a:xfrm>
              <a:off x="263586" y="92220"/>
              <a:ext cx="1272706" cy="16154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10000">
                  <a:solidFill>
                    <a:srgbClr val="FFFFFF"/>
                  </a:solidFill>
                  <a:latin typeface="BebasNeue"/>
                  <a:ea typeface="BebasNeue"/>
                  <a:cs typeface="BebasNeue"/>
                  <a:sym typeface="BebasNeue"/>
                </a:defRPr>
              </a:lvl1pPr>
            </a:lstStyle>
            <a:p>
              <a:r>
                <a:t>?</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1" animBg="1" advAuto="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84" name="Rectangle 2"/>
          <p:cNvSpPr txBox="1"/>
          <p:nvPr/>
        </p:nvSpPr>
        <p:spPr>
          <a:xfrm>
            <a:off x="1833165" y="1262380"/>
            <a:ext cx="7038479" cy="4714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4800" b="1">
                <a:latin typeface="Tw Cen MT"/>
                <a:ea typeface="Tw Cen MT"/>
                <a:cs typeface="Tw Cen MT"/>
                <a:sym typeface="Tw Cen MT"/>
              </a:defRPr>
            </a:pPr>
            <a:r>
              <a:t>“Our testimony of faith in </a:t>
            </a:r>
          </a:p>
          <a:p>
            <a:pPr algn="ctr">
              <a:defRPr sz="4800" b="1">
                <a:latin typeface="Tw Cen MT"/>
                <a:ea typeface="Tw Cen MT"/>
                <a:cs typeface="Tw Cen MT"/>
                <a:sym typeface="Tw Cen MT"/>
              </a:defRPr>
            </a:pPr>
            <a:r>
              <a:t>Jesus Christ must increasingly </a:t>
            </a:r>
            <a:r>
              <a:rPr>
                <a:solidFill>
                  <a:schemeClr val="accent2">
                    <a:satOff val="-4966"/>
                    <a:lumOff val="-10549"/>
                  </a:schemeClr>
                </a:solidFill>
              </a:rPr>
              <a:t>inform and transform</a:t>
            </a:r>
            <a:r>
              <a:t> the </a:t>
            </a:r>
          </a:p>
          <a:p>
            <a:pPr algn="ctr">
              <a:defRPr sz="4800" b="1">
                <a:latin typeface="Tw Cen MT"/>
                <a:ea typeface="Tw Cen MT"/>
                <a:cs typeface="Tw Cen MT"/>
                <a:sym typeface="Tw Cen MT"/>
              </a:defRPr>
            </a:pPr>
            <a:r>
              <a:t>way we </a:t>
            </a:r>
            <a:r>
              <a:rPr>
                <a:solidFill>
                  <a:schemeClr val="accent2">
                    <a:satOff val="-4966"/>
                    <a:lumOff val="-10549"/>
                  </a:schemeClr>
                </a:solidFill>
              </a:rPr>
              <a:t>lead</a:t>
            </a:r>
            <a:r>
              <a:t> and </a:t>
            </a:r>
            <a:r>
              <a:rPr>
                <a:solidFill>
                  <a:schemeClr val="accent2">
                    <a:satOff val="-4966"/>
                    <a:lumOff val="-10549"/>
                  </a:schemeClr>
                </a:solidFill>
              </a:rPr>
              <a:t>live</a:t>
            </a:r>
            <a:r>
              <a:rPr>
                <a:solidFill>
                  <a:srgbClr val="FF2600"/>
                </a:solidFill>
              </a:rPr>
              <a:t> </a:t>
            </a:r>
          </a:p>
          <a:p>
            <a:pPr algn="ctr">
              <a:defRPr sz="4800" b="1">
                <a:latin typeface="Tw Cen MT"/>
                <a:ea typeface="Tw Cen MT"/>
                <a:cs typeface="Tw Cen MT"/>
                <a:sym typeface="Tw Cen MT"/>
              </a:defRPr>
            </a:pPr>
            <a:r>
              <a:t>in our homes </a:t>
            </a:r>
          </a:p>
          <a:p>
            <a:pPr algn="ctr">
              <a:defRPr sz="4800" b="1">
                <a:latin typeface="Tw Cen MT"/>
                <a:ea typeface="Tw Cen MT"/>
                <a:cs typeface="Tw Cen MT"/>
                <a:sym typeface="Tw Cen MT"/>
              </a:defRPr>
            </a:pPr>
            <a:r>
              <a:t>and organizations.” </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8" name="Title 1"/>
          <p:cNvSpPr txBox="1">
            <a:spLocks noGrp="1"/>
          </p:cNvSpPr>
          <p:nvPr>
            <p:ph type="title"/>
          </p:nvPr>
        </p:nvSpPr>
        <p:spPr>
          <a:xfrm>
            <a:off x="698500" y="1722436"/>
            <a:ext cx="8229600" cy="2224509"/>
          </a:xfrm>
          <a:prstGeom prst="rect">
            <a:avLst/>
          </a:prstGeom>
        </p:spPr>
        <p:txBody>
          <a:bodyPr/>
          <a:lstStyle>
            <a:lvl1pPr defTabSz="324611">
              <a:defRPr sz="6300" b="1" cap="all">
                <a:latin typeface="Raleway-Bold"/>
                <a:ea typeface="Raleway-Bold"/>
                <a:cs typeface="Raleway-Bold"/>
                <a:sym typeface="Raleway-Bold"/>
              </a:defRPr>
            </a:lvl1pPr>
          </a:lstStyle>
          <a:p>
            <a:r>
              <a:t>III. Questions &amp; Discussion</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0" name="Title 1"/>
          <p:cNvSpPr txBox="1">
            <a:spLocks noGrp="1"/>
          </p:cNvSpPr>
          <p:nvPr>
            <p:ph type="title"/>
          </p:nvPr>
        </p:nvSpPr>
        <p:spPr>
          <a:xfrm>
            <a:off x="457200" y="2611438"/>
            <a:ext cx="8229600" cy="1143003"/>
          </a:xfrm>
          <a:prstGeom prst="rect">
            <a:avLst/>
          </a:prstGeom>
        </p:spPr>
        <p:txBody>
          <a:bodyPr/>
          <a:lstStyle/>
          <a:p>
            <a:pPr defTabSz="393190">
              <a:defRPr sz="3300" b="1">
                <a:latin typeface="Tw Cen MT"/>
                <a:ea typeface="Tw Cen MT"/>
                <a:cs typeface="Tw Cen MT"/>
                <a:sym typeface="Tw Cen MT"/>
              </a:defRPr>
            </a:pPr>
            <a:r>
              <a:t>Dr. Edward LeBron Fairbanks</a:t>
            </a:r>
          </a:p>
          <a:p>
            <a:pPr defTabSz="393190">
              <a:defRPr sz="3300">
                <a:latin typeface="Tw Cen MT"/>
                <a:ea typeface="Tw Cen MT"/>
                <a:cs typeface="Tw Cen MT"/>
                <a:sym typeface="Tw Cen MT"/>
              </a:defRPr>
            </a:pPr>
            <a:r>
              <a:t>www.BoardServe.org</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2" name="Title 1"/>
          <p:cNvSpPr txBox="1">
            <a:spLocks noGrp="1"/>
          </p:cNvSpPr>
          <p:nvPr>
            <p:ph type="title"/>
          </p:nvPr>
        </p:nvSpPr>
        <p:spPr>
          <a:xfrm>
            <a:off x="457200" y="410918"/>
            <a:ext cx="8229600" cy="4906133"/>
          </a:xfrm>
          <a:prstGeom prst="rect">
            <a:avLst/>
          </a:prstGeom>
        </p:spPr>
        <p:txBody>
          <a:bodyPr/>
          <a:lstStyle/>
          <a:p>
            <a:pPr defTabSz="393190">
              <a:defRPr sz="3300" b="1">
                <a:latin typeface="Tw Cen MT"/>
                <a:ea typeface="Tw Cen MT"/>
                <a:cs typeface="Tw Cen MT"/>
                <a:sym typeface="Tw Cen MT"/>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9" name="Circle"/>
          <p:cNvSpPr/>
          <p:nvPr/>
        </p:nvSpPr>
        <p:spPr>
          <a:xfrm>
            <a:off x="3937000" y="995680"/>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30" name="1"/>
          <p:cNvSpPr txBox="1"/>
          <p:nvPr/>
        </p:nvSpPr>
        <p:spPr>
          <a:xfrm>
            <a:off x="4258870" y="1258645"/>
            <a:ext cx="626260" cy="100075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t>1</a:t>
            </a:r>
          </a:p>
        </p:txBody>
      </p:sp>
      <p:sp>
        <p:nvSpPr>
          <p:cNvPr id="131" name="Title 1"/>
          <p:cNvSpPr txBox="1">
            <a:spLocks noGrp="1"/>
          </p:cNvSpPr>
          <p:nvPr>
            <p:ph type="title"/>
          </p:nvPr>
        </p:nvSpPr>
        <p:spPr>
          <a:xfrm>
            <a:off x="288351" y="162859"/>
            <a:ext cx="8738621" cy="944461"/>
          </a:xfrm>
          <a:prstGeom prst="rect">
            <a:avLst/>
          </a:prstGeom>
        </p:spPr>
        <p:txBody>
          <a:bodyPr/>
          <a:lstStyle>
            <a:lvl1pPr>
              <a:defRPr sz="2400">
                <a:latin typeface="+mj-lt"/>
                <a:ea typeface="+mj-ea"/>
                <a:cs typeface="+mj-cs"/>
                <a:sym typeface="Helvetica"/>
              </a:defRPr>
            </a:lvl1pPr>
          </a:lstStyle>
          <a:p>
            <a:r>
              <a:rPr dirty="0"/>
              <a:t>Nurturing  the trust of those we lead</a:t>
            </a:r>
          </a:p>
        </p:txBody>
      </p:sp>
      <p:sp>
        <p:nvSpPr>
          <p:cNvPr id="132" name="Text Placeholder 2"/>
          <p:cNvSpPr txBox="1">
            <a:spLocks noGrp="1"/>
          </p:cNvSpPr>
          <p:nvPr>
            <p:ph type="body" sz="quarter" idx="1"/>
          </p:nvPr>
        </p:nvSpPr>
        <p:spPr>
          <a:xfrm>
            <a:off x="908203" y="2255347"/>
            <a:ext cx="7498917" cy="1363280"/>
          </a:xfrm>
          <a:prstGeom prst="rect">
            <a:avLst/>
          </a:prstGeom>
        </p:spPr>
        <p:txBody>
          <a:bodyPr>
            <a:normAutofit fontScale="92500"/>
          </a:bodyPr>
          <a:lstStyle/>
          <a:p>
            <a:pPr marL="0" indent="0" algn="ctr" defTabSz="388620">
              <a:lnSpc>
                <a:spcPct val="90000"/>
              </a:lnSpc>
              <a:spcBef>
                <a:spcPts val="500"/>
              </a:spcBef>
              <a:buSzTx/>
              <a:buFontTx/>
              <a:buNone/>
              <a:defRPr sz="3000" b="1">
                <a:solidFill>
                  <a:schemeClr val="accent2"/>
                </a:solidFill>
              </a:defRPr>
            </a:pPr>
            <a:r>
              <a:rPr dirty="0"/>
              <a:t>The Qualities of Integrity and Consistency.</a:t>
            </a:r>
          </a:p>
          <a:p>
            <a:pPr marL="0" indent="0" algn="ctr" defTabSz="388620">
              <a:lnSpc>
                <a:spcPct val="90000"/>
              </a:lnSpc>
              <a:spcBef>
                <a:spcPts val="500"/>
              </a:spcBef>
              <a:buSzTx/>
              <a:buNone/>
              <a:defRPr sz="2600"/>
            </a:pPr>
            <a:r>
              <a:rPr sz="2200" b="1" dirty="0">
                <a:latin typeface="Helvetica Neue"/>
                <a:cs typeface="Helvetica Neue"/>
              </a:rPr>
              <a:t>“Do I live the way I say I live…consistently?”</a:t>
            </a:r>
          </a:p>
          <a:p>
            <a:pPr marL="0" indent="0" algn="ctr" defTabSz="388620">
              <a:lnSpc>
                <a:spcPct val="90000"/>
              </a:lnSpc>
              <a:spcBef>
                <a:spcPts val="500"/>
              </a:spcBef>
              <a:buSzTx/>
              <a:buNone/>
              <a:defRPr sz="2000"/>
            </a:pPr>
            <a:r>
              <a:rPr sz="2200" b="1" dirty="0">
                <a:latin typeface="Helvetica Neue"/>
                <a:cs typeface="Helvetica Neue"/>
              </a:rPr>
              <a:t>“Do I do what I say I will do…consistently?” </a:t>
            </a:r>
          </a:p>
        </p:txBody>
      </p:sp>
      <p:sp>
        <p:nvSpPr>
          <p:cNvPr id="133" name="“Here lies a man of integrity.…a consistency between our public and private…"/>
          <p:cNvSpPr txBox="1"/>
          <p:nvPr/>
        </p:nvSpPr>
        <p:spPr>
          <a:xfrm>
            <a:off x="934192" y="3792222"/>
            <a:ext cx="7275616" cy="154657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defTabSz="388620">
              <a:lnSpc>
                <a:spcPct val="90000"/>
              </a:lnSpc>
              <a:spcBef>
                <a:spcPts val="500"/>
              </a:spcBef>
              <a:buFont typeface="Arial"/>
              <a:defRPr sz="2000">
                <a:latin typeface="+mj-lt"/>
                <a:ea typeface="+mj-ea"/>
                <a:cs typeface="+mj-cs"/>
                <a:sym typeface="Helvetica"/>
              </a:defRPr>
            </a:pPr>
            <a:endParaRPr sz="2000" dirty="0"/>
          </a:p>
          <a:p>
            <a:pPr algn="ctr" defTabSz="388620">
              <a:lnSpc>
                <a:spcPct val="90000"/>
              </a:lnSpc>
              <a:spcBef>
                <a:spcPts val="500"/>
              </a:spcBef>
              <a:buFont typeface="Arial"/>
              <a:defRPr sz="2000">
                <a:latin typeface="+mj-lt"/>
                <a:ea typeface="+mj-ea"/>
                <a:cs typeface="+mj-cs"/>
                <a:sym typeface="Helvetica"/>
              </a:defRPr>
            </a:pPr>
            <a:r>
              <a:rPr sz="2000" b="1" dirty="0">
                <a:latin typeface="Helvetica Neue"/>
                <a:cs typeface="Helvetica Neue"/>
              </a:rPr>
              <a:t>“</a:t>
            </a:r>
            <a:r>
              <a:rPr lang="en-US" sz="2000" b="1" dirty="0">
                <a:latin typeface="Helvetica Neue"/>
                <a:cs typeface="Helvetica Neue"/>
              </a:rPr>
              <a:t>Christian leader when asked, “how do you want to be remembered,” replied, “</a:t>
            </a:r>
            <a:r>
              <a:rPr lang="mr-IN" sz="2000" b="1" dirty="0">
                <a:latin typeface="Helvetica Neue"/>
                <a:cs typeface="Helvetica Neue"/>
              </a:rPr>
              <a:t>…</a:t>
            </a:r>
            <a:r>
              <a:rPr sz="2000" b="1" dirty="0">
                <a:latin typeface="Helvetica Neue"/>
                <a:cs typeface="Helvetica Neue"/>
              </a:rPr>
              <a:t>a</a:t>
            </a:r>
            <a:r>
              <a:rPr lang="en-US" sz="2000" b="1" dirty="0">
                <a:latin typeface="Helvetica Neue"/>
                <a:cs typeface="Helvetica Neue"/>
              </a:rPr>
              <a:t>s</a:t>
            </a:r>
            <a:r>
              <a:rPr sz="2000" b="1" dirty="0">
                <a:latin typeface="Helvetica Neue"/>
                <a:cs typeface="Helvetica Neue"/>
              </a:rPr>
              <a:t> man of integrity.…a consistency between </a:t>
            </a:r>
            <a:r>
              <a:rPr lang="en-US" sz="2000" b="1" dirty="0">
                <a:latin typeface="Helvetica Neue"/>
                <a:cs typeface="Helvetica Neue"/>
              </a:rPr>
              <a:t>my </a:t>
            </a:r>
            <a:r>
              <a:rPr sz="2000" b="1" dirty="0">
                <a:latin typeface="Helvetica Neue"/>
                <a:cs typeface="Helvetica Neue"/>
              </a:rPr>
              <a:t> public and private </a:t>
            </a:r>
            <a:r>
              <a:rPr lang="en-US" sz="2000" b="1" dirty="0">
                <a:latin typeface="Helvetica Neue"/>
                <a:cs typeface="Helvetica Neue"/>
              </a:rPr>
              <a:t> </a:t>
            </a:r>
            <a:r>
              <a:rPr sz="2000" b="1" dirty="0">
                <a:latin typeface="Helvetica Neue"/>
                <a:cs typeface="Helvetica Neue"/>
              </a:rPr>
              <a:t>li</a:t>
            </a:r>
            <a:r>
              <a:rPr lang="en-US" sz="2000" b="1" dirty="0">
                <a:latin typeface="Helvetica Neue"/>
                <a:cs typeface="Helvetica Neue"/>
              </a:rPr>
              <a:t>fe</a:t>
            </a:r>
            <a:r>
              <a:rPr sz="2000" b="1" dirty="0">
                <a:latin typeface="Helvetica Neue"/>
                <a:cs typeface="Helvetica Neue"/>
              </a:rPr>
              <a:t>.</a:t>
            </a:r>
            <a:r>
              <a:rPr sz="2000" dirty="0">
                <a:latin typeface="Helvetica Neue"/>
                <a:cs typeface="Helvetica Neue"/>
              </a:rPr>
              <a:t> </a:t>
            </a:r>
            <a:r>
              <a:rPr lang="en-US" sz="2000" dirty="0">
                <a:latin typeface="Helvetica Neue"/>
                <a:cs typeface="Helvetica Neue"/>
              </a:rPr>
              <a:t> </a:t>
            </a:r>
            <a:r>
              <a:rPr sz="2000" b="1" dirty="0">
                <a:latin typeface="Helvetica Neue"/>
                <a:cs typeface="Helvetica Neue"/>
              </a:rPr>
              <a:t>A complete person.”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5293B856BD64CB1B87359681A7667" ma:contentTypeVersion="12" ma:contentTypeDescription="Create a new document." ma:contentTypeScope="" ma:versionID="e2e4fca6c7706156bc0866a237d2715b">
  <xsd:schema xmlns:xsd="http://www.w3.org/2001/XMLSchema" xmlns:xs="http://www.w3.org/2001/XMLSchema" xmlns:p="http://schemas.microsoft.com/office/2006/metadata/properties" xmlns:ns2="88ac171a-a967-4333-ab36-6fd36cf34859" xmlns:ns3="f988c003-70f0-43cc-9aae-75fb2e975181" targetNamespace="http://schemas.microsoft.com/office/2006/metadata/properties" ma:root="true" ma:fieldsID="6cce27538b149d122bf51225c47e4bdf" ns2:_="" ns3:_="">
    <xsd:import namespace="88ac171a-a967-4333-ab36-6fd36cf34859"/>
    <xsd:import namespace="f988c003-70f0-43cc-9aae-75fb2e9751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c171a-a967-4333-ab36-6fd36cf34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88c003-70f0-43cc-9aae-75fb2e9751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74A8C0-2520-483F-9006-4273190946AB}"/>
</file>

<file path=customXml/itemProps2.xml><?xml version="1.0" encoding="utf-8"?>
<ds:datastoreItem xmlns:ds="http://schemas.openxmlformats.org/officeDocument/2006/customXml" ds:itemID="{096E175D-2346-4F5B-8C81-4D683ED7824C}"/>
</file>

<file path=customXml/itemProps3.xml><?xml version="1.0" encoding="utf-8"?>
<ds:datastoreItem xmlns:ds="http://schemas.openxmlformats.org/officeDocument/2006/customXml" ds:itemID="{86B6F379-0280-4B27-98F7-79CBF675EA4F}"/>
</file>

<file path=docProps/app.xml><?xml version="1.0" encoding="utf-8"?>
<Properties xmlns="http://schemas.openxmlformats.org/officeDocument/2006/extended-properties" xmlns:vt="http://schemas.openxmlformats.org/officeDocument/2006/docPropsVTypes">
  <TotalTime>7273</TotalTime>
  <Words>10482</Words>
  <Application>Microsoft Macintosh PowerPoint</Application>
  <PresentationFormat>On-screen Show (4:3)</PresentationFormat>
  <Paragraphs>927</Paragraphs>
  <Slides>86</Slides>
  <Notes>77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86</vt:i4>
      </vt:variant>
    </vt:vector>
  </HeadingPairs>
  <TitlesOfParts>
    <vt:vector size="99" baseType="lpstr">
      <vt:lpstr>BebasNeue</vt:lpstr>
      <vt:lpstr>Raleway-Bold</vt:lpstr>
      <vt:lpstr>ANGEL TEARS</vt:lpstr>
      <vt:lpstr>Arial</vt:lpstr>
      <vt:lpstr>Calibri</vt:lpstr>
      <vt:lpstr>Helvetica</vt:lpstr>
      <vt:lpstr>Helvetica Neue</vt:lpstr>
      <vt:lpstr>Tahoma</vt:lpstr>
      <vt:lpstr>Times</vt:lpstr>
      <vt:lpstr>Times New Roman</vt:lpstr>
      <vt:lpstr>Trajan Pro</vt:lpstr>
      <vt:lpstr>Tw Cen MT</vt:lpstr>
      <vt:lpstr>Office Theme</vt:lpstr>
      <vt:lpstr> NURTURING THE TRUST  OF THOSE WE LEAD   E. LeBron Fairbanks  September 2019</vt:lpstr>
      <vt:lpstr>As Christian leaders,   we can serve as decisive and faithful leaders   with integrity and grace   as our testimony of faith   and growth in grace  continually transform the way   we live in and lead our faith communities.</vt:lpstr>
      <vt:lpstr>The people we serve should witness in us   a transformed and transformative spirit,   reflected in the occasions of our disagreements,   and in the ways we plan   and process important issues. </vt:lpstr>
      <vt:lpstr> Those whom we lead should see no separation   between the sacred and secular in our lives.   No great divide between the message we preach   and the way we lead.   No inconsistency. No manipulation.   No disrespect. No abuse.   No significant gap between our words and our deeds.</vt:lpstr>
      <vt:lpstr>The way we preach on Sunday,   live in the home, work in the community,   and lead a board meeting on Tuesday evening   should give evidence to an increasing   “conformity to the mind of Christ.”                                                    II Corinthians 3:18 </vt:lpstr>
      <vt:lpstr>PowerPoint Presentation</vt:lpstr>
      <vt:lpstr>PowerPoint Presentation</vt:lpstr>
      <vt:lpstr> The Qualities of Integrity and Consistency. 2. The Qualities of Communication and Transparency. 3. The Qualities of Confidentiality and Courageous Conversations. 4. The Qualities of Credibility and Humility. 5. The Qualities of Presence and Caring Relationships.</vt:lpstr>
      <vt:lpstr>Nurturing  the trust of those we lead</vt:lpstr>
      <vt:lpstr>Focus on Integrity and Consistency.</vt:lpstr>
      <vt:lpstr>Focus on Integrity and Consistency.</vt:lpstr>
      <vt:lpstr>Focus on Integrity and Consistency.</vt:lpstr>
      <vt:lpstr>PowerPoint Presentation</vt:lpstr>
      <vt:lpstr>nurturing  the trust of those we lead</vt:lpstr>
      <vt:lpstr>PowerPoint Presentation</vt:lpstr>
      <vt:lpstr>Focus on Communication and Transparency</vt:lpstr>
      <vt:lpstr>Focus on Communication and Transparency</vt:lpstr>
      <vt:lpstr>Nurturing the trust of those we lead</vt:lpstr>
      <vt:lpstr>Focus on Confidentiality and Courageous Conversations </vt:lpstr>
      <vt:lpstr>Focus on Confidentiality and Courageous Conversations </vt:lpstr>
      <vt:lpstr>Focus on Confidentiality and Courageous Conversations </vt:lpstr>
      <vt:lpstr>Focus on Confidentiality and Courageous Conversations </vt:lpstr>
      <vt:lpstr>Nurturing the trust of those we lead</vt:lpstr>
      <vt:lpstr>Focus on Credibility and Humility</vt:lpstr>
      <vt:lpstr>Focus on Credibility and Humility</vt:lpstr>
      <vt:lpstr>Focus on Credibility and Humility</vt:lpstr>
      <vt:lpstr>Focus on Credibility and Humility</vt:lpstr>
      <vt:lpstr>Focus on Credibility and Humility</vt:lpstr>
      <vt:lpstr>PowerPoint Presentation</vt:lpstr>
      <vt:lpstr>Focus on Presence and Caring Relationships</vt:lpstr>
      <vt:lpstr>Focus on Presence and Caring Relationships</vt:lpstr>
      <vt:lpstr>Focus on Presence and Caring Relationships</vt:lpstr>
      <vt:lpstr>Focus on Presence and Caring Relationships</vt:lpstr>
      <vt:lpstr>Focus on Presence and Caring Relationships</vt:lpstr>
      <vt:lpstr>Let’s Review</vt:lpstr>
      <vt:lpstr>transformative Leadership Qualities:  NURTURING THE TRUST OF THOSE WE LEAD</vt:lpstr>
      <vt:lpstr>PowerPoint Presentation</vt:lpstr>
      <vt:lpstr>Trust Building Qualities and Christian Leadership</vt:lpstr>
      <vt:lpstr>PowerPoint Presentation</vt:lpstr>
      <vt:lpstr>PowerPoint Presentation</vt:lpstr>
      <vt:lpstr>Closing prayer in groups</vt:lpstr>
      <vt:lpstr>SESSION TWO</vt:lpstr>
      <vt:lpstr> The Joy and Pain of  nurturing the trust  of those we lead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LEADERSHIP IN FAITH COMMUNITIES… THE TRANSFERENCE OF VISION!</vt:lpstr>
      <vt:lpstr>Good and godly people and a younger generation of Christians most often collide with their leaders over MISSION, TRADITIONS, VISION, VALUES, PRIORITIES AND PROGRAMS.  </vt:lpstr>
      <vt:lpstr>PowerPoint Presentation</vt:lpstr>
      <vt:lpstr>PowerPoint Presentation</vt:lpstr>
      <vt:lpstr>Change is inevitable.  Problems arise in the TRANSITIONS. We want and need for these transitions to be transformative; not destructive and divisive.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“Father, forgive them, for they do not know what they are doing.”</vt:lpstr>
      <vt:lpstr>PowerPoint Presentation</vt:lpstr>
      <vt:lpstr>PowerPoint Presentation</vt:lpstr>
      <vt:lpstr>PowerPoint Presentation</vt:lpstr>
      <vt:lpstr>PowerPoint Presentation</vt:lpstr>
      <vt:lpstr>PowerPoint Presentation</vt:lpstr>
      <vt:lpstr>Leaders who inspire others…  _____ #1.  Set Clear Standards                (or Expectations) ___ #2. Expect the Best ___ #3. Pay Attention ___ #4. Encourage People ___ #5. Tell the Story ___ #6. Celebrate Together ___ #7. Set the Example</vt:lpstr>
      <vt:lpstr>PowerPoint Presentation</vt:lpstr>
      <vt:lpstr>PowerPoint Presentation</vt:lpstr>
      <vt:lpstr>“Leaders with the mind of Christ seek to humbly lead others, for the purpose of inspiring and enabling them, through teaching and example, to live their lives under the Lordship of Christ, and to understand, accept, and fulfill their ministry to each other, and their mission in the world.” ELF- Definition of Christian Servant Leadership</vt:lpstr>
      <vt:lpstr>Anchors hold the servant leaders steady in the tensions and transitions in our leadership responsibilities:  1. Speak Gracefully. Watch our words 2. Live Gratefully.  Don’t complain, be grateful 3. Listen Intently. Seek first to understand 4. Forgive Freely.  Be proactive in  forgiving  5. Lead Decisively. With vision, humility and resolve 6. Love Deeply.  Value people, not power 7. Pray Earnestly.  Become the change</vt:lpstr>
      <vt:lpstr>Question #1</vt:lpstr>
      <vt:lpstr>Question #2</vt:lpstr>
      <vt:lpstr>Question #3</vt:lpstr>
      <vt:lpstr>PowerPoint Presentation</vt:lpstr>
      <vt:lpstr>III. Questions &amp; Discussion</vt:lpstr>
      <vt:lpstr>Dr. Edward LeBron Fairbanks www.BoardServe.org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Transformative Leadership qualities:   NURTURING THE TRUST  OF THOSE WE LEAD   E. LeBron Fairbanks, presenter  September 2019</dc:title>
  <cp:lastModifiedBy>Fairbanks, E. Lebron</cp:lastModifiedBy>
  <cp:revision>281</cp:revision>
  <dcterms:modified xsi:type="dcterms:W3CDTF">2022-05-11T14:52:12Z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0x01010075E5293B856BD64CB1B87359681A7667</vt:lpwstr>
  </property>
</Properties>
</file>