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7" autoAdjust="0"/>
    <p:restoredTop sz="94660"/>
  </p:normalViewPr>
  <p:slideViewPr>
    <p:cSldViewPr snapToGrid="0">
      <p:cViewPr>
        <p:scale>
          <a:sx n="24" d="100"/>
          <a:sy n="24" d="100"/>
        </p:scale>
        <p:origin x="785"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Author and Date"/>
          <p:cNvSpPr txBox="1">
            <a:spLocks noGrp="1"/>
          </p:cNvSpPr>
          <p:nvPr>
            <p:ph type="body" idx="21"/>
          </p:nvPr>
        </p:nvSpPr>
        <p:spPr>
          <a:prstGeom prst="rect">
            <a:avLst/>
          </a:prstGeom>
        </p:spPr>
        <p:txBody>
          <a:bodyPr>
            <a:normAutofit lnSpcReduction="10000"/>
          </a:bodyPr>
          <a:lstStyle/>
          <a:p>
            <a:endParaRPr/>
          </a:p>
        </p:txBody>
      </p:sp>
      <p:sp>
        <p:nvSpPr>
          <p:cNvPr id="152" name="Presentation Title"/>
          <p:cNvSpPr txBox="1">
            <a:spLocks noGrp="1"/>
          </p:cNvSpPr>
          <p:nvPr>
            <p:ph type="ctrTitle"/>
          </p:nvPr>
        </p:nvSpPr>
        <p:spPr>
          <a:prstGeom prst="rect">
            <a:avLst/>
          </a:prstGeom>
        </p:spPr>
        <p:txBody>
          <a:bodyPr/>
          <a:lstStyle/>
          <a:p>
            <a:endParaRPr/>
          </a:p>
        </p:txBody>
      </p:sp>
      <p:sp>
        <p:nvSpPr>
          <p:cNvPr id="153" name="Presentation Subtitle"/>
          <p:cNvSpPr txBox="1">
            <a:spLocks noGrp="1"/>
          </p:cNvSpPr>
          <p:nvPr>
            <p:ph type="subTitle" sz="quarter" idx="1"/>
          </p:nvPr>
        </p:nvSpPr>
        <p:spPr>
          <a:prstGeom prst="rect">
            <a:avLst/>
          </a:prstGeom>
        </p:spPr>
        <p:txBody>
          <a:bodyPr/>
          <a:lstStyle/>
          <a:p>
            <a:endParaRPr/>
          </a:p>
        </p:txBody>
      </p:sp>
      <p:pic>
        <p:nvPicPr>
          <p:cNvPr id="154" name="Series Title Slide.png" descr="Series Title Slide.png"/>
          <p:cNvPicPr>
            <a:picLocks noChangeAspect="1"/>
          </p:cNvPicPr>
          <p:nvPr/>
        </p:nvPicPr>
        <p:blipFill>
          <a:blip r:embed="rId2"/>
          <a:stretch>
            <a:fillRect/>
          </a:stretch>
        </p:blipFill>
        <p:spPr>
          <a:xfrm>
            <a:off x="0" y="-1"/>
            <a:ext cx="24378922" cy="13716001"/>
          </a:xfrm>
          <a:prstGeom prst="rect">
            <a:avLst/>
          </a:prstGeom>
          <a:ln w="12700">
            <a:miter lim="400000"/>
          </a:ln>
        </p:spPr>
      </p:pic>
      <p:sp>
        <p:nvSpPr>
          <p:cNvPr id="155" name="TEXT"/>
          <p:cNvSpPr txBox="1"/>
          <p:nvPr/>
        </p:nvSpPr>
        <p:spPr>
          <a:xfrm>
            <a:off x="2393373" y="7380618"/>
            <a:ext cx="6607578" cy="27956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a:solidFill>
                  <a:srgbClr val="3B5C69"/>
                </a:solidFill>
              </a:defRPr>
            </a:lvl1pPr>
          </a:lstStyle>
          <a:p>
            <a:r>
              <a:rPr lang="en-US" sz="9500" b="1" dirty="0">
                <a:latin typeface="Century Gothic" panose="020B0502020202020204" pitchFamily="34" charset="0"/>
              </a:rPr>
              <a:t>Self-Denial</a:t>
            </a:r>
          </a:p>
          <a:p>
            <a:r>
              <a:rPr lang="en-US" sz="8000" dirty="0">
                <a:latin typeface="Century Gothic" panose="020B0502020202020204" pitchFamily="34" charset="0"/>
              </a:rPr>
              <a:t>Mark 8: 31-38</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Blank with Logo.png" descr="Blank with Logo.png"/>
          <p:cNvPicPr>
            <a:picLocks noChangeAspect="1"/>
          </p:cNvPicPr>
          <p:nvPr/>
        </p:nvPicPr>
        <p:blipFill>
          <a:blip r:embed="rId2"/>
          <a:stretch>
            <a:fillRect/>
          </a:stretch>
        </p:blipFill>
        <p:spPr>
          <a:xfrm>
            <a:off x="5078" y="-1"/>
            <a:ext cx="24378922" cy="13716001"/>
          </a:xfrm>
          <a:prstGeom prst="rect">
            <a:avLst/>
          </a:prstGeom>
          <a:ln w="12700">
            <a:miter lim="400000"/>
          </a:ln>
        </p:spPr>
      </p:pic>
      <p:sp>
        <p:nvSpPr>
          <p:cNvPr id="158" name="TEXT"/>
          <p:cNvSpPr txBox="1"/>
          <p:nvPr/>
        </p:nvSpPr>
        <p:spPr>
          <a:xfrm>
            <a:off x="1011555" y="3655357"/>
            <a:ext cx="22360890" cy="2564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000">
                <a:solidFill>
                  <a:srgbClr val="3B5C69"/>
                </a:solidFill>
              </a:defRPr>
            </a:lvl1pPr>
          </a:lstStyle>
          <a:p>
            <a:r>
              <a:rPr lang="en-US" sz="8000" dirty="0">
                <a:latin typeface="Century Gothic" panose="020B0502020202020204" pitchFamily="34" charset="0"/>
              </a:rPr>
              <a:t>Voluntary Suffering, </a:t>
            </a:r>
          </a:p>
          <a:p>
            <a:r>
              <a:rPr lang="en-US" sz="8000" dirty="0">
                <a:latin typeface="Century Gothic" panose="020B0502020202020204" pitchFamily="34" charset="0"/>
              </a:rPr>
              <a:t>Taking up our cross, Self-denial.</a:t>
            </a:r>
          </a:p>
        </p:txBody>
      </p:sp>
    </p:spTree>
    <p:extLst>
      <p:ext uri="{BB962C8B-B14F-4D97-AF65-F5344CB8AC3E}">
        <p14:creationId xmlns:p14="http://schemas.microsoft.com/office/powerpoint/2010/main" val="72836899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Blank with Logo.png" descr="Blank with Logo.png"/>
          <p:cNvPicPr>
            <a:picLocks noChangeAspect="1"/>
          </p:cNvPicPr>
          <p:nvPr/>
        </p:nvPicPr>
        <p:blipFill>
          <a:blip r:embed="rId2"/>
          <a:stretch>
            <a:fillRect/>
          </a:stretch>
        </p:blipFill>
        <p:spPr>
          <a:xfrm>
            <a:off x="5078" y="-1"/>
            <a:ext cx="24378922" cy="13716001"/>
          </a:xfrm>
          <a:prstGeom prst="rect">
            <a:avLst/>
          </a:prstGeom>
          <a:ln w="12700">
            <a:miter lim="400000"/>
          </a:ln>
        </p:spPr>
      </p:pic>
      <p:sp>
        <p:nvSpPr>
          <p:cNvPr id="158" name="TEXT"/>
          <p:cNvSpPr txBox="1"/>
          <p:nvPr/>
        </p:nvSpPr>
        <p:spPr>
          <a:xfrm>
            <a:off x="1011555" y="3039804"/>
            <a:ext cx="22360890" cy="3795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000">
                <a:solidFill>
                  <a:srgbClr val="3B5C69"/>
                </a:solidFill>
              </a:defRPr>
            </a:lvl1pPr>
          </a:lstStyle>
          <a:p>
            <a:r>
              <a:rPr lang="en-US" sz="8000" dirty="0">
                <a:latin typeface="Century Gothic" panose="020B0502020202020204" pitchFamily="34" charset="0"/>
              </a:rPr>
              <a:t>Fasting: </a:t>
            </a:r>
          </a:p>
          <a:p>
            <a:r>
              <a:rPr lang="en-US" sz="8000" dirty="0">
                <a:latin typeface="Century Gothic" panose="020B0502020202020204" pitchFamily="34" charset="0"/>
              </a:rPr>
              <a:t>Make a dietary choice that </a:t>
            </a:r>
          </a:p>
          <a:p>
            <a:r>
              <a:rPr lang="en-US" sz="8000" dirty="0">
                <a:latin typeface="Century Gothic" panose="020B0502020202020204" pitchFamily="34" charset="0"/>
              </a:rPr>
              <a:t>leaves you feeling unfulfilled.</a:t>
            </a:r>
          </a:p>
        </p:txBody>
      </p:sp>
    </p:spTree>
    <p:extLst>
      <p:ext uri="{BB962C8B-B14F-4D97-AF65-F5344CB8AC3E}">
        <p14:creationId xmlns:p14="http://schemas.microsoft.com/office/powerpoint/2010/main" val="197796029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Blank with Logo.png" descr="Blank with Logo.png"/>
          <p:cNvPicPr>
            <a:picLocks noChangeAspect="1"/>
          </p:cNvPicPr>
          <p:nvPr/>
        </p:nvPicPr>
        <p:blipFill>
          <a:blip r:embed="rId2"/>
          <a:stretch>
            <a:fillRect/>
          </a:stretch>
        </p:blipFill>
        <p:spPr>
          <a:xfrm>
            <a:off x="5078" y="-1"/>
            <a:ext cx="24378922" cy="13716001"/>
          </a:xfrm>
          <a:prstGeom prst="rect">
            <a:avLst/>
          </a:prstGeom>
          <a:ln w="12700">
            <a:miter lim="400000"/>
          </a:ln>
        </p:spPr>
      </p:pic>
      <p:sp>
        <p:nvSpPr>
          <p:cNvPr id="158" name="TEXT"/>
          <p:cNvSpPr txBox="1"/>
          <p:nvPr/>
        </p:nvSpPr>
        <p:spPr>
          <a:xfrm>
            <a:off x="556260" y="2334478"/>
            <a:ext cx="23271479" cy="62581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000">
                <a:solidFill>
                  <a:srgbClr val="3B5C69"/>
                </a:solidFill>
              </a:defRPr>
            </a:lvl1pPr>
          </a:lstStyle>
          <a:p>
            <a:r>
              <a:rPr lang="en-US" sz="8000" dirty="0">
                <a:latin typeface="Century Gothic" panose="020B0502020202020204" pitchFamily="34" charset="0"/>
              </a:rPr>
              <a:t>When you feel that “pain” pray this:</a:t>
            </a:r>
          </a:p>
          <a:p>
            <a:endParaRPr lang="en-US" sz="8000" dirty="0">
              <a:latin typeface="Century Gothic" panose="020B0502020202020204" pitchFamily="34" charset="0"/>
            </a:endParaRPr>
          </a:p>
          <a:p>
            <a:r>
              <a:rPr lang="en-US" sz="8000" dirty="0">
                <a:latin typeface="Century Gothic" panose="020B0502020202020204" pitchFamily="34" charset="0"/>
              </a:rPr>
              <a:t>Jesus, you suffered for me and I am thankful. You call me to accept suffering as I follow you. </a:t>
            </a:r>
          </a:p>
          <a:p>
            <a:r>
              <a:rPr lang="en-US" sz="8000" dirty="0">
                <a:latin typeface="Century Gothic" panose="020B0502020202020204" pitchFamily="34" charset="0"/>
              </a:rPr>
              <a:t>As I feel this discomfort, help me to rely on you. </a:t>
            </a:r>
          </a:p>
        </p:txBody>
      </p:sp>
    </p:spTree>
    <p:extLst>
      <p:ext uri="{BB962C8B-B14F-4D97-AF65-F5344CB8AC3E}">
        <p14:creationId xmlns:p14="http://schemas.microsoft.com/office/powerpoint/2010/main" val="21315143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Blank with Logo.png" descr="Blank with Logo.png"/>
          <p:cNvPicPr>
            <a:picLocks noChangeAspect="1"/>
          </p:cNvPicPr>
          <p:nvPr/>
        </p:nvPicPr>
        <p:blipFill>
          <a:blip r:embed="rId2"/>
          <a:stretch>
            <a:fillRect/>
          </a:stretch>
        </p:blipFill>
        <p:spPr>
          <a:xfrm>
            <a:off x="5078" y="-1"/>
            <a:ext cx="24378922" cy="13716001"/>
          </a:xfrm>
          <a:prstGeom prst="rect">
            <a:avLst/>
          </a:prstGeom>
          <a:ln w="12700">
            <a:miter lim="400000"/>
          </a:ln>
        </p:spPr>
      </p:pic>
      <p:pic>
        <p:nvPicPr>
          <p:cNvPr id="3" name="Picture 2" descr="A picture containing text, plant, tree&#10;&#10;Description automatically generated">
            <a:extLst>
              <a:ext uri="{FF2B5EF4-FFF2-40B4-BE49-F238E27FC236}">
                <a16:creationId xmlns:a16="http://schemas.microsoft.com/office/drawing/2014/main" id="{D2DED04E-ADC4-4503-AC3D-6D0EAAE2D9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7185" y="-103715"/>
            <a:ext cx="17493976" cy="13923427"/>
          </a:xfrm>
          <a:prstGeom prst="rect">
            <a:avLst/>
          </a:prstGeom>
        </p:spPr>
      </p:pic>
    </p:spTree>
    <p:extLst>
      <p:ext uri="{BB962C8B-B14F-4D97-AF65-F5344CB8AC3E}">
        <p14:creationId xmlns:p14="http://schemas.microsoft.com/office/powerpoint/2010/main" val="357378491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Author and Date"/>
          <p:cNvSpPr txBox="1">
            <a:spLocks noGrp="1"/>
          </p:cNvSpPr>
          <p:nvPr>
            <p:ph type="body" idx="21"/>
          </p:nvPr>
        </p:nvSpPr>
        <p:spPr>
          <a:prstGeom prst="rect">
            <a:avLst/>
          </a:prstGeom>
        </p:spPr>
        <p:txBody>
          <a:bodyPr>
            <a:normAutofit lnSpcReduction="10000"/>
          </a:bodyPr>
          <a:lstStyle/>
          <a:p>
            <a:endParaRPr/>
          </a:p>
        </p:txBody>
      </p:sp>
      <p:sp>
        <p:nvSpPr>
          <p:cNvPr id="152" name="Presentation Title"/>
          <p:cNvSpPr txBox="1">
            <a:spLocks noGrp="1"/>
          </p:cNvSpPr>
          <p:nvPr>
            <p:ph type="ctrTitle"/>
          </p:nvPr>
        </p:nvSpPr>
        <p:spPr>
          <a:prstGeom prst="rect">
            <a:avLst/>
          </a:prstGeom>
        </p:spPr>
        <p:txBody>
          <a:bodyPr/>
          <a:lstStyle/>
          <a:p>
            <a:endParaRPr/>
          </a:p>
        </p:txBody>
      </p:sp>
      <p:sp>
        <p:nvSpPr>
          <p:cNvPr id="153" name="Presentation Subtitle"/>
          <p:cNvSpPr txBox="1">
            <a:spLocks noGrp="1"/>
          </p:cNvSpPr>
          <p:nvPr>
            <p:ph type="subTitle" sz="quarter" idx="1"/>
          </p:nvPr>
        </p:nvSpPr>
        <p:spPr>
          <a:prstGeom prst="rect">
            <a:avLst/>
          </a:prstGeom>
        </p:spPr>
        <p:txBody>
          <a:bodyPr/>
          <a:lstStyle/>
          <a:p>
            <a:endParaRPr/>
          </a:p>
        </p:txBody>
      </p:sp>
      <p:pic>
        <p:nvPicPr>
          <p:cNvPr id="154" name="Series Title Slide.png" descr="Series Title Slide.png"/>
          <p:cNvPicPr>
            <a:picLocks noChangeAspect="1"/>
          </p:cNvPicPr>
          <p:nvPr/>
        </p:nvPicPr>
        <p:blipFill>
          <a:blip r:embed="rId2"/>
          <a:stretch>
            <a:fillRect/>
          </a:stretch>
        </p:blipFill>
        <p:spPr>
          <a:xfrm>
            <a:off x="0" y="-1"/>
            <a:ext cx="24378922" cy="13716001"/>
          </a:xfrm>
          <a:prstGeom prst="rect">
            <a:avLst/>
          </a:prstGeom>
          <a:ln w="12700">
            <a:miter lim="400000"/>
          </a:ln>
        </p:spPr>
      </p:pic>
      <p:sp>
        <p:nvSpPr>
          <p:cNvPr id="155" name="TEXT"/>
          <p:cNvSpPr txBox="1"/>
          <p:nvPr/>
        </p:nvSpPr>
        <p:spPr>
          <a:xfrm>
            <a:off x="2393373" y="7380618"/>
            <a:ext cx="6607578" cy="27956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a:solidFill>
                  <a:srgbClr val="3B5C69"/>
                </a:solidFill>
              </a:defRPr>
            </a:lvl1pPr>
          </a:lstStyle>
          <a:p>
            <a:r>
              <a:rPr lang="en-US" sz="9500" b="1" dirty="0">
                <a:latin typeface="Century Gothic" panose="020B0502020202020204" pitchFamily="34" charset="0"/>
              </a:rPr>
              <a:t>Self-Denial</a:t>
            </a:r>
          </a:p>
          <a:p>
            <a:r>
              <a:rPr lang="en-US" sz="8000" dirty="0">
                <a:latin typeface="Century Gothic" panose="020B0502020202020204" pitchFamily="34" charset="0"/>
              </a:rPr>
              <a:t>Mark 8: 31-38</a:t>
            </a:r>
          </a:p>
        </p:txBody>
      </p:sp>
    </p:spTree>
    <p:extLst>
      <p:ext uri="{BB962C8B-B14F-4D97-AF65-F5344CB8AC3E}">
        <p14:creationId xmlns:p14="http://schemas.microsoft.com/office/powerpoint/2010/main" val="384536601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Blank with Logo.png" descr="Blank with Logo.png"/>
          <p:cNvPicPr>
            <a:picLocks noChangeAspect="1"/>
          </p:cNvPicPr>
          <p:nvPr/>
        </p:nvPicPr>
        <p:blipFill>
          <a:blip r:embed="rId2"/>
          <a:stretch>
            <a:fillRect/>
          </a:stretch>
        </p:blipFill>
        <p:spPr>
          <a:xfrm>
            <a:off x="2539" y="0"/>
            <a:ext cx="24378922" cy="13716001"/>
          </a:xfrm>
          <a:prstGeom prst="rect">
            <a:avLst/>
          </a:prstGeom>
          <a:ln w="12700">
            <a:miter lim="400000"/>
          </a:ln>
        </p:spPr>
      </p:pic>
      <p:sp>
        <p:nvSpPr>
          <p:cNvPr id="158" name="TEXT"/>
          <p:cNvSpPr txBox="1"/>
          <p:nvPr/>
        </p:nvSpPr>
        <p:spPr>
          <a:xfrm>
            <a:off x="499110" y="435952"/>
            <a:ext cx="23385780" cy="127983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000">
                <a:solidFill>
                  <a:srgbClr val="3B5C69"/>
                </a:solidFill>
              </a:defRPr>
            </a:lvl1pPr>
          </a:lstStyle>
          <a:p>
            <a:pPr algn="l"/>
            <a:r>
              <a:rPr lang="en-US" sz="7500" dirty="0">
                <a:latin typeface="Century Gothic" panose="020B0502020202020204" pitchFamily="34" charset="0"/>
              </a:rPr>
              <a:t>He then began to teach them that the Son of Man must suffer many things and be rejected by the elders, the chief priests and the teachers of the law, and that he must be killed and after three days rise again. He spoke plainly about this, and Peter took him aside and began to rebuke him.</a:t>
            </a:r>
          </a:p>
          <a:p>
            <a:pPr algn="l"/>
            <a:endParaRPr lang="en-US" sz="7500" dirty="0">
              <a:latin typeface="Century Gothic" panose="020B0502020202020204" pitchFamily="34" charset="0"/>
            </a:endParaRPr>
          </a:p>
          <a:p>
            <a:pPr algn="l"/>
            <a:r>
              <a:rPr lang="en-US" sz="7500" dirty="0">
                <a:latin typeface="Century Gothic" panose="020B0502020202020204" pitchFamily="34" charset="0"/>
              </a:rPr>
              <a:t>But when Jesus turned and looked at his disciples, he rebuked Peter. “Get behind me, Satan!” he said. “You do not have in mind the concerns of God, but merely human concerns.”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Blank with Logo.png" descr="Blank with Logo.png"/>
          <p:cNvPicPr>
            <a:picLocks noChangeAspect="1"/>
          </p:cNvPicPr>
          <p:nvPr/>
        </p:nvPicPr>
        <p:blipFill>
          <a:blip r:embed="rId2"/>
          <a:stretch>
            <a:fillRect/>
          </a:stretch>
        </p:blipFill>
        <p:spPr>
          <a:xfrm>
            <a:off x="2539" y="0"/>
            <a:ext cx="24378922" cy="13716001"/>
          </a:xfrm>
          <a:prstGeom prst="rect">
            <a:avLst/>
          </a:prstGeom>
          <a:ln w="12700">
            <a:miter lim="400000"/>
          </a:ln>
        </p:spPr>
      </p:pic>
      <p:sp>
        <p:nvSpPr>
          <p:cNvPr id="158" name="TEXT"/>
          <p:cNvSpPr txBox="1"/>
          <p:nvPr/>
        </p:nvSpPr>
        <p:spPr>
          <a:xfrm>
            <a:off x="750570" y="344512"/>
            <a:ext cx="22360890" cy="127983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000">
                <a:solidFill>
                  <a:srgbClr val="3B5C69"/>
                </a:solidFill>
              </a:defRPr>
            </a:lvl1pPr>
          </a:lstStyle>
          <a:p>
            <a:pPr algn="l"/>
            <a:r>
              <a:rPr lang="en-US" sz="7500" dirty="0">
                <a:latin typeface="Century Gothic" panose="020B0502020202020204" pitchFamily="34" charset="0"/>
              </a:rPr>
              <a:t>Then he called the crowd to him along with his disciples and said: </a:t>
            </a:r>
          </a:p>
          <a:p>
            <a:pPr algn="l"/>
            <a:r>
              <a:rPr lang="en-US" sz="7500" dirty="0">
                <a:latin typeface="Century Gothic" panose="020B0502020202020204" pitchFamily="34" charset="0"/>
              </a:rPr>
              <a:t>“Whoever wants to be my disciple must deny themselves and take up their cross and follow me. For whoever wants to save their life will lose it, but whoever loses their life for me and for the gospel will save it. </a:t>
            </a:r>
          </a:p>
          <a:p>
            <a:pPr algn="l"/>
            <a:endParaRPr lang="en-US" sz="7500" dirty="0">
              <a:latin typeface="Century Gothic" panose="020B0502020202020204" pitchFamily="34" charset="0"/>
            </a:endParaRPr>
          </a:p>
          <a:p>
            <a:pPr algn="l"/>
            <a:r>
              <a:rPr lang="en-US" sz="7500" dirty="0">
                <a:latin typeface="Century Gothic" panose="020B0502020202020204" pitchFamily="34" charset="0"/>
              </a:rPr>
              <a:t>What good is it for someone to gain the whole world, yet forfeit their soul? Or what can anyone give in exchange for their soul? </a:t>
            </a:r>
          </a:p>
        </p:txBody>
      </p:sp>
    </p:spTree>
    <p:extLst>
      <p:ext uri="{BB962C8B-B14F-4D97-AF65-F5344CB8AC3E}">
        <p14:creationId xmlns:p14="http://schemas.microsoft.com/office/powerpoint/2010/main" val="187922457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Blank with Logo.png" descr="Blank with Logo.png"/>
          <p:cNvPicPr>
            <a:picLocks noChangeAspect="1"/>
          </p:cNvPicPr>
          <p:nvPr/>
        </p:nvPicPr>
        <p:blipFill>
          <a:blip r:embed="rId2"/>
          <a:stretch>
            <a:fillRect/>
          </a:stretch>
        </p:blipFill>
        <p:spPr>
          <a:xfrm>
            <a:off x="5078" y="-1"/>
            <a:ext cx="24378922" cy="13716001"/>
          </a:xfrm>
          <a:prstGeom prst="rect">
            <a:avLst/>
          </a:prstGeom>
          <a:ln w="12700">
            <a:miter lim="400000"/>
          </a:ln>
        </p:spPr>
      </p:pic>
      <p:sp>
        <p:nvSpPr>
          <p:cNvPr id="158" name="TEXT"/>
          <p:cNvSpPr txBox="1"/>
          <p:nvPr/>
        </p:nvSpPr>
        <p:spPr>
          <a:xfrm>
            <a:off x="1011555" y="2007175"/>
            <a:ext cx="22360890" cy="93358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000">
                <a:solidFill>
                  <a:srgbClr val="3B5C69"/>
                </a:solidFill>
              </a:defRPr>
            </a:lvl1pPr>
          </a:lstStyle>
          <a:p>
            <a:pPr algn="l"/>
            <a:r>
              <a:rPr lang="en-US" sz="7500" dirty="0">
                <a:latin typeface="Century Gothic" panose="020B0502020202020204" pitchFamily="34" charset="0"/>
              </a:rPr>
              <a:t>If anyone is ashamed of me and my words in this adulterous and sinful generation, </a:t>
            </a:r>
          </a:p>
          <a:p>
            <a:pPr algn="l"/>
            <a:r>
              <a:rPr lang="en-US" sz="7500" dirty="0">
                <a:latin typeface="Century Gothic" panose="020B0502020202020204" pitchFamily="34" charset="0"/>
              </a:rPr>
              <a:t>the Son of Man will be ashamed of them when he comes in his Father’s glory with the holy angels.”</a:t>
            </a:r>
          </a:p>
          <a:p>
            <a:pPr algn="l"/>
            <a:endParaRPr lang="en-US" sz="7500" dirty="0">
              <a:latin typeface="Century Gothic" panose="020B0502020202020204" pitchFamily="34" charset="0"/>
            </a:endParaRPr>
          </a:p>
          <a:p>
            <a:pPr algn="l"/>
            <a:endParaRPr lang="en-US" sz="7500" dirty="0">
              <a:latin typeface="Century Gothic" panose="020B0502020202020204" pitchFamily="34" charset="0"/>
            </a:endParaRPr>
          </a:p>
          <a:p>
            <a:r>
              <a:rPr lang="en-US" sz="7500" dirty="0">
                <a:latin typeface="Century Gothic" panose="020B0502020202020204" pitchFamily="34" charset="0"/>
              </a:rPr>
              <a:t>Mark 8: 31-38</a:t>
            </a:r>
          </a:p>
        </p:txBody>
      </p:sp>
    </p:spTree>
    <p:extLst>
      <p:ext uri="{BB962C8B-B14F-4D97-AF65-F5344CB8AC3E}">
        <p14:creationId xmlns:p14="http://schemas.microsoft.com/office/powerpoint/2010/main" val="381452581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Blank with Logo.png" descr="Blank with Logo.png"/>
          <p:cNvPicPr>
            <a:picLocks noChangeAspect="1"/>
          </p:cNvPicPr>
          <p:nvPr/>
        </p:nvPicPr>
        <p:blipFill>
          <a:blip r:embed="rId2"/>
          <a:stretch>
            <a:fillRect/>
          </a:stretch>
        </p:blipFill>
        <p:spPr>
          <a:xfrm>
            <a:off x="5078" y="-1"/>
            <a:ext cx="24378922" cy="13716001"/>
          </a:xfrm>
          <a:prstGeom prst="rect">
            <a:avLst/>
          </a:prstGeom>
          <a:ln w="12700">
            <a:miter lim="400000"/>
          </a:ln>
        </p:spPr>
      </p:pic>
      <p:sp>
        <p:nvSpPr>
          <p:cNvPr id="158" name="TEXT"/>
          <p:cNvSpPr txBox="1"/>
          <p:nvPr/>
        </p:nvSpPr>
        <p:spPr>
          <a:xfrm>
            <a:off x="1011555" y="3655357"/>
            <a:ext cx="22360890" cy="2564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000">
                <a:solidFill>
                  <a:srgbClr val="3B5C69"/>
                </a:solidFill>
              </a:defRPr>
            </a:lvl1pPr>
          </a:lstStyle>
          <a:p>
            <a:r>
              <a:rPr lang="en-US" sz="8000" dirty="0">
                <a:latin typeface="Century Gothic" panose="020B0502020202020204" pitchFamily="34" charset="0"/>
              </a:rPr>
              <a:t>Jesus knew that his life would be marked by rejection, suffering, and death.</a:t>
            </a:r>
          </a:p>
        </p:txBody>
      </p:sp>
    </p:spTree>
    <p:extLst>
      <p:ext uri="{BB962C8B-B14F-4D97-AF65-F5344CB8AC3E}">
        <p14:creationId xmlns:p14="http://schemas.microsoft.com/office/powerpoint/2010/main" val="233185846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Blank with Logo.png" descr="Blank with Logo.png"/>
          <p:cNvPicPr>
            <a:picLocks noChangeAspect="1"/>
          </p:cNvPicPr>
          <p:nvPr/>
        </p:nvPicPr>
        <p:blipFill>
          <a:blip r:embed="rId2"/>
          <a:stretch>
            <a:fillRect/>
          </a:stretch>
        </p:blipFill>
        <p:spPr>
          <a:xfrm>
            <a:off x="5078" y="-1"/>
            <a:ext cx="24378922" cy="13716001"/>
          </a:xfrm>
          <a:prstGeom prst="rect">
            <a:avLst/>
          </a:prstGeom>
          <a:ln w="12700">
            <a:miter lim="400000"/>
          </a:ln>
        </p:spPr>
      </p:pic>
      <p:sp>
        <p:nvSpPr>
          <p:cNvPr id="158" name="TEXT"/>
          <p:cNvSpPr txBox="1"/>
          <p:nvPr/>
        </p:nvSpPr>
        <p:spPr>
          <a:xfrm>
            <a:off x="1011555" y="3655357"/>
            <a:ext cx="22360890" cy="2564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000">
                <a:solidFill>
                  <a:srgbClr val="3B5C69"/>
                </a:solidFill>
              </a:defRPr>
            </a:lvl1pPr>
          </a:lstStyle>
          <a:p>
            <a:r>
              <a:rPr lang="en-US" sz="8000" dirty="0">
                <a:latin typeface="Century Gothic" panose="020B0502020202020204" pitchFamily="34" charset="0"/>
              </a:rPr>
              <a:t>Jesus tells Peter that he has in mind the concerns of humanity. </a:t>
            </a:r>
          </a:p>
        </p:txBody>
      </p:sp>
    </p:spTree>
    <p:extLst>
      <p:ext uri="{BB962C8B-B14F-4D97-AF65-F5344CB8AC3E}">
        <p14:creationId xmlns:p14="http://schemas.microsoft.com/office/powerpoint/2010/main" val="11267332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Blank with Logo.png" descr="Blank with Logo.png"/>
          <p:cNvPicPr>
            <a:picLocks noChangeAspect="1"/>
          </p:cNvPicPr>
          <p:nvPr/>
        </p:nvPicPr>
        <p:blipFill>
          <a:blip r:embed="rId2"/>
          <a:stretch>
            <a:fillRect/>
          </a:stretch>
        </p:blipFill>
        <p:spPr>
          <a:xfrm>
            <a:off x="5078" y="-1"/>
            <a:ext cx="24378922" cy="13716001"/>
          </a:xfrm>
          <a:prstGeom prst="rect">
            <a:avLst/>
          </a:prstGeom>
          <a:ln w="12700">
            <a:miter lim="400000"/>
          </a:ln>
        </p:spPr>
      </p:pic>
      <p:sp>
        <p:nvSpPr>
          <p:cNvPr id="158" name="TEXT"/>
          <p:cNvSpPr txBox="1"/>
          <p:nvPr/>
        </p:nvSpPr>
        <p:spPr>
          <a:xfrm>
            <a:off x="1011555" y="3655357"/>
            <a:ext cx="22360890" cy="2564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000">
                <a:solidFill>
                  <a:srgbClr val="3B5C69"/>
                </a:solidFill>
              </a:defRPr>
            </a:lvl1pPr>
          </a:lstStyle>
          <a:p>
            <a:r>
              <a:rPr lang="en-US" sz="8000" dirty="0">
                <a:latin typeface="Century Gothic" panose="020B0502020202020204" pitchFamily="34" charset="0"/>
              </a:rPr>
              <a:t>This lack of growth hinders us from engaging fully in the work of God in the world. </a:t>
            </a:r>
          </a:p>
        </p:txBody>
      </p:sp>
    </p:spTree>
    <p:extLst>
      <p:ext uri="{BB962C8B-B14F-4D97-AF65-F5344CB8AC3E}">
        <p14:creationId xmlns:p14="http://schemas.microsoft.com/office/powerpoint/2010/main" val="319742631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Blank with Logo.png" descr="Blank with Logo.png"/>
          <p:cNvPicPr>
            <a:picLocks noChangeAspect="1"/>
          </p:cNvPicPr>
          <p:nvPr/>
        </p:nvPicPr>
        <p:blipFill>
          <a:blip r:embed="rId2"/>
          <a:stretch>
            <a:fillRect/>
          </a:stretch>
        </p:blipFill>
        <p:spPr>
          <a:xfrm>
            <a:off x="5078" y="-1"/>
            <a:ext cx="24378922" cy="13716001"/>
          </a:xfrm>
          <a:prstGeom prst="rect">
            <a:avLst/>
          </a:prstGeom>
          <a:ln w="12700">
            <a:miter lim="400000"/>
          </a:ln>
        </p:spPr>
      </p:pic>
      <p:sp>
        <p:nvSpPr>
          <p:cNvPr id="158" name="TEXT"/>
          <p:cNvSpPr txBox="1"/>
          <p:nvPr/>
        </p:nvSpPr>
        <p:spPr>
          <a:xfrm>
            <a:off x="1011555" y="3655357"/>
            <a:ext cx="22360890" cy="2564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000">
                <a:solidFill>
                  <a:srgbClr val="3B5C69"/>
                </a:solidFill>
              </a:defRPr>
            </a:lvl1pPr>
          </a:lstStyle>
          <a:p>
            <a:r>
              <a:rPr lang="en-US" sz="8000" dirty="0">
                <a:latin typeface="Century Gothic" panose="020B0502020202020204" pitchFamily="34" charset="0"/>
              </a:rPr>
              <a:t>Jesus calls Peter on this, </a:t>
            </a:r>
          </a:p>
          <a:p>
            <a:r>
              <a:rPr lang="en-US" sz="8000" dirty="0">
                <a:latin typeface="Century Gothic" panose="020B0502020202020204" pitchFamily="34" charset="0"/>
              </a:rPr>
              <a:t>but we all feel the pain, don’t we?</a:t>
            </a:r>
          </a:p>
        </p:txBody>
      </p:sp>
    </p:spTree>
    <p:extLst>
      <p:ext uri="{BB962C8B-B14F-4D97-AF65-F5344CB8AC3E}">
        <p14:creationId xmlns:p14="http://schemas.microsoft.com/office/powerpoint/2010/main" val="81920849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Blank with Logo.png" descr="Blank with Logo.png"/>
          <p:cNvPicPr>
            <a:picLocks noChangeAspect="1"/>
          </p:cNvPicPr>
          <p:nvPr/>
        </p:nvPicPr>
        <p:blipFill>
          <a:blip r:embed="rId2"/>
          <a:stretch>
            <a:fillRect/>
          </a:stretch>
        </p:blipFill>
        <p:spPr>
          <a:xfrm>
            <a:off x="5078" y="-1"/>
            <a:ext cx="24378922" cy="13716001"/>
          </a:xfrm>
          <a:prstGeom prst="rect">
            <a:avLst/>
          </a:prstGeom>
          <a:ln w="12700">
            <a:miter lim="400000"/>
          </a:ln>
        </p:spPr>
      </p:pic>
      <p:sp>
        <p:nvSpPr>
          <p:cNvPr id="158" name="TEXT"/>
          <p:cNvSpPr txBox="1"/>
          <p:nvPr/>
        </p:nvSpPr>
        <p:spPr>
          <a:xfrm>
            <a:off x="1011555" y="3655357"/>
            <a:ext cx="22360890" cy="2564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000">
                <a:solidFill>
                  <a:srgbClr val="3B5C69"/>
                </a:solidFill>
              </a:defRPr>
            </a:lvl1pPr>
          </a:lstStyle>
          <a:p>
            <a:r>
              <a:rPr lang="en-US" sz="8000" dirty="0">
                <a:latin typeface="Century Gothic" panose="020B0502020202020204" pitchFamily="34" charset="0"/>
              </a:rPr>
              <a:t>So, how do we address the tendency in ourselves to make Jesus in our own image?</a:t>
            </a:r>
          </a:p>
        </p:txBody>
      </p:sp>
    </p:spTree>
    <p:extLst>
      <p:ext uri="{BB962C8B-B14F-4D97-AF65-F5344CB8AC3E}">
        <p14:creationId xmlns:p14="http://schemas.microsoft.com/office/powerpoint/2010/main" val="1515416518"/>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TotalTime>
  <Words>389</Words>
  <Application>Microsoft Office PowerPoint</Application>
  <PresentationFormat>Custom</PresentationFormat>
  <Paragraphs>31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Century Gothic</vt:lpstr>
      <vt:lpstr>Helvetica Neue</vt:lpstr>
      <vt:lpstr>Helvetica Neue Medium</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Jill Barber</cp:lastModifiedBy>
  <cp:revision>3</cp:revision>
  <dcterms:modified xsi:type="dcterms:W3CDTF">2021-02-27T17:04:00Z</dcterms:modified>
</cp:coreProperties>
</file>